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299" r:id="rId4"/>
    <p:sldId id="300" r:id="rId5"/>
    <p:sldId id="297" r:id="rId6"/>
    <p:sldId id="301" r:id="rId7"/>
    <p:sldId id="307" r:id="rId8"/>
    <p:sldId id="302" r:id="rId9"/>
    <p:sldId id="305" r:id="rId10"/>
    <p:sldId id="308" r:id="rId11"/>
    <p:sldId id="304" r:id="rId12"/>
    <p:sldId id="303" r:id="rId13"/>
    <p:sldId id="306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&#1042;&#1077;&#1088;&#1085;&#1091;&#1090;&#1100;%20&#1074;&#1088;&#1077;&#1084;&#1103;\AA%20time%20survey\&#1074;&#1086;&#1087;&#1088;&#1086;&#1089;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&#1042;&#1077;&#1088;&#1085;&#1091;&#1090;&#1100;%20&#1074;&#1088;&#1077;&#1084;&#1103;\AA%20time%20survey\&#1074;&#1086;&#1087;&#1088;&#1086;&#1089;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&#1042;&#1077;&#1088;&#1085;&#1091;&#1090;&#1100;%20&#1074;&#1088;&#1077;&#1084;&#1103;\AA%20time%20survey\&#1074;&#1086;&#1087;&#1088;&#1086;&#1089;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&#1042;&#1077;&#1088;&#1085;&#1091;&#1090;&#1100;%20&#1074;&#1088;&#1077;&#1084;&#1103;\AA%20time%20survey\&#1074;&#1086;&#1087;&#1088;&#1086;&#1089;%2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&#1042;&#1077;&#1088;&#1085;&#1091;&#1090;&#1100;%20&#1074;&#1088;&#1077;&#1084;&#1103;\AA%20time%20survey\&#1074;&#1086;&#1087;&#1088;&#1086;&#1089;%2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&#1042;&#1077;&#1088;&#1085;&#1091;&#1090;&#1100;%20&#1074;&#1088;&#1077;&#1084;&#1103;\AA%20time%20survey\&#1074;&#1086;&#1087;&#1088;&#1086;&#1089;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&#1042;&#1077;&#1088;&#1085;&#1091;&#1090;&#1100;%20&#1074;&#1088;&#1077;&#1084;&#1103;\AA%20time%20survey\&#1074;&#1086;&#1087;&#1088;&#1086;&#1089;%20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&#1042;&#1077;&#1088;&#1085;&#1091;&#1090;&#1100;%20&#1074;&#1088;&#1077;&#1084;&#1103;\AA%20time%20survey\Table%20Report%20of%20Natasha%20(qq3,%206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&#1042;&#1077;&#1088;&#1085;&#1091;&#1090;&#1100;%20&#1074;&#1088;&#1077;&#1084;&#1103;\AA%20time%20survey\5%20&#1074;&#1086;&#1087;&#1088;&#1086;&#1089;_&#1088;&#1077;&#1075;&#1080;&#1086;&#1085;&#1099;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Западные</a:t>
            </a:r>
          </a:p>
        </c:rich>
      </c:tx>
      <c:layout>
        <c:manualLayout>
          <c:xMode val="edge"/>
          <c:yMode val="edge"/>
          <c:x val="0.352818453469021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627554938497493E-2"/>
          <c:y val="8.9966255994319649E-2"/>
          <c:w val="0.90286351706036749"/>
          <c:h val="0.70912049139417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'q1 расширенный'!$K$17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 расширенный'!$L$16:$N$16</c:f>
              <c:strCache>
                <c:ptCount val="3"/>
                <c:pt idx="0">
                  <c:v>(+)</c:v>
                </c:pt>
                <c:pt idx="1">
                  <c:v>НЕЙТР</c:v>
                </c:pt>
                <c:pt idx="2">
                  <c:v>(--)</c:v>
                </c:pt>
              </c:strCache>
            </c:strRef>
          </c:cat>
          <c:val>
            <c:numRef>
              <c:f>'q1 расширенный'!$L$17:$N$17</c:f>
              <c:numCache>
                <c:formatCode>General</c:formatCode>
                <c:ptCount val="3"/>
                <c:pt idx="0">
                  <c:v>23</c:v>
                </c:pt>
                <c:pt idx="1">
                  <c:v>66.5</c:v>
                </c:pt>
                <c:pt idx="2">
                  <c:v>10.600000000000001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4-4A58-BACC-9C16C1EEE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88735928"/>
        <c:axId val="588736288"/>
      </c:barChart>
      <c:catAx>
        <c:axId val="58873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736288"/>
        <c:crosses val="autoZero"/>
        <c:auto val="1"/>
        <c:lblAlgn val="ctr"/>
        <c:lblOffset val="100"/>
        <c:noMultiLvlLbl val="0"/>
      </c:catAx>
      <c:valAx>
        <c:axId val="588736288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735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Восточные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14603437728179"/>
          <c:y val="0.13630264068723688"/>
          <c:w val="0.82471612101118941"/>
          <c:h val="0.65411290536118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'q1 расширенный'!$K$19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 расширенный'!$L$16:$N$16</c:f>
              <c:strCache>
                <c:ptCount val="3"/>
                <c:pt idx="0">
                  <c:v>(+)</c:v>
                </c:pt>
                <c:pt idx="1">
                  <c:v>НЕЙТР</c:v>
                </c:pt>
                <c:pt idx="2">
                  <c:v>(--)</c:v>
                </c:pt>
              </c:strCache>
            </c:strRef>
          </c:cat>
          <c:val>
            <c:numRef>
              <c:f>'q1 расширенный'!$L$19:$N$19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10.6</c:v>
                </c:pt>
                <c:pt idx="2">
                  <c:v>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4-4F29-9108-C3C72C334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95546552"/>
        <c:axId val="695544752"/>
      </c:barChart>
      <c:catAx>
        <c:axId val="69554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5544752"/>
        <c:crosses val="autoZero"/>
        <c:auto val="1"/>
        <c:lblAlgn val="ctr"/>
        <c:lblOffset val="100"/>
        <c:noMultiLvlLbl val="0"/>
      </c:catAx>
      <c:valAx>
        <c:axId val="695544752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5546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Центральные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180683265103002"/>
          <c:y val="0.11994257658513761"/>
          <c:w val="0.77908206200588836"/>
          <c:h val="0.70171790747448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'q1 расширенный'!$K$18</c:f>
              <c:strCache>
                <c:ptCount val="1"/>
                <c:pt idx="0">
                  <c:v>Центр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 расширенный'!$L$16:$N$16</c:f>
              <c:strCache>
                <c:ptCount val="3"/>
                <c:pt idx="0">
                  <c:v>(+)</c:v>
                </c:pt>
                <c:pt idx="1">
                  <c:v>НЕЙТР</c:v>
                </c:pt>
                <c:pt idx="2">
                  <c:v>(--)</c:v>
                </c:pt>
              </c:strCache>
            </c:strRef>
          </c:cat>
          <c:val>
            <c:numRef>
              <c:f>'q1 расширенный'!$L$18:$N$18</c:f>
              <c:numCache>
                <c:formatCode>General</c:formatCode>
                <c:ptCount val="3"/>
                <c:pt idx="0">
                  <c:v>17.899999999999999</c:v>
                </c:pt>
                <c:pt idx="1">
                  <c:v>27.900000000000002</c:v>
                </c:pt>
                <c:pt idx="2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8-4EA1-8396-B4A2BEC20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95554472"/>
        <c:axId val="695556992"/>
      </c:barChart>
      <c:catAx>
        <c:axId val="69555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5556992"/>
        <c:crosses val="autoZero"/>
        <c:auto val="1"/>
        <c:lblAlgn val="ctr"/>
        <c:lblOffset val="100"/>
        <c:noMultiLvlLbl val="0"/>
      </c:catAx>
      <c:valAx>
        <c:axId val="695556992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5554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Лист5!$C$4</c:f>
              <c:strCache>
                <c:ptCount val="1"/>
                <c:pt idx="0">
                  <c:v>Положительно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Лист5!$B$5:$B$24</c:f>
              <c:strCache>
                <c:ptCount val="20"/>
                <c:pt idx="0">
                  <c:v>Мангистауская</c:v>
                </c:pt>
                <c:pt idx="1">
                  <c:v>ЗКО</c:v>
                </c:pt>
                <c:pt idx="2">
                  <c:v>Атырауская</c:v>
                </c:pt>
                <c:pt idx="3">
                  <c:v>Актюбинская</c:v>
                </c:pt>
                <c:pt idx="4">
                  <c:v>Костанайская</c:v>
                </c:pt>
                <c:pt idx="5">
                  <c:v>Кызылординская</c:v>
                </c:pt>
                <c:pt idx="6">
                  <c:v>Улытау</c:v>
                </c:pt>
                <c:pt idx="7">
                  <c:v>Туркестанская</c:v>
                </c:pt>
                <c:pt idx="8">
                  <c:v>СКО</c:v>
                </c:pt>
                <c:pt idx="9">
                  <c:v>Акмолинская</c:v>
                </c:pt>
                <c:pt idx="10">
                  <c:v>г. Шымкент</c:v>
                </c:pt>
                <c:pt idx="11">
                  <c:v>Жамбылская</c:v>
                </c:pt>
                <c:pt idx="12">
                  <c:v>г. Астана</c:v>
                </c:pt>
                <c:pt idx="13">
                  <c:v>Карагандинская</c:v>
                </c:pt>
                <c:pt idx="14">
                  <c:v>г. Алматы</c:v>
                </c:pt>
                <c:pt idx="15">
                  <c:v>Павлодарская</c:v>
                </c:pt>
                <c:pt idx="16">
                  <c:v>Алматинская</c:v>
                </c:pt>
                <c:pt idx="17">
                  <c:v>Жетысу</c:v>
                </c:pt>
                <c:pt idx="18">
                  <c:v>Абай</c:v>
                </c:pt>
                <c:pt idx="19">
                  <c:v>ВКО</c:v>
                </c:pt>
              </c:strCache>
            </c:strRef>
          </c:cat>
          <c:val>
            <c:numRef>
              <c:f>Лист5!$C$5:$C$24</c:f>
              <c:numCache>
                <c:formatCode>General</c:formatCode>
                <c:ptCount val="20"/>
                <c:pt idx="0">
                  <c:v>34.6</c:v>
                </c:pt>
                <c:pt idx="1">
                  <c:v>17</c:v>
                </c:pt>
                <c:pt idx="2">
                  <c:v>24.1</c:v>
                </c:pt>
                <c:pt idx="3">
                  <c:v>1.9</c:v>
                </c:pt>
                <c:pt idx="4">
                  <c:v>55.7</c:v>
                </c:pt>
                <c:pt idx="5">
                  <c:v>36.299999999999997</c:v>
                </c:pt>
                <c:pt idx="6">
                  <c:v>0</c:v>
                </c:pt>
                <c:pt idx="7">
                  <c:v>15.4</c:v>
                </c:pt>
                <c:pt idx="8">
                  <c:v>7.3</c:v>
                </c:pt>
                <c:pt idx="9">
                  <c:v>1.9</c:v>
                </c:pt>
                <c:pt idx="10">
                  <c:v>42.3</c:v>
                </c:pt>
                <c:pt idx="11">
                  <c:v>7.9</c:v>
                </c:pt>
                <c:pt idx="12">
                  <c:v>3.8</c:v>
                </c:pt>
                <c:pt idx="13">
                  <c:v>0</c:v>
                </c:pt>
                <c:pt idx="14">
                  <c:v>1.9</c:v>
                </c:pt>
                <c:pt idx="15">
                  <c:v>1.9</c:v>
                </c:pt>
                <c:pt idx="16">
                  <c:v>3.8</c:v>
                </c:pt>
                <c:pt idx="17">
                  <c:v>9.6</c:v>
                </c:pt>
                <c:pt idx="18">
                  <c:v>9.4</c:v>
                </c:pt>
                <c:pt idx="19">
                  <c:v>5.6999999999999993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3A-430B-8428-087B1A4D51B2}"/>
            </c:ext>
          </c:extLst>
        </c:ser>
        <c:ser>
          <c:idx val="1"/>
          <c:order val="1"/>
          <c:tx>
            <c:strRef>
              <c:f>Лист5!$D$4</c:f>
              <c:strCache>
                <c:ptCount val="1"/>
                <c:pt idx="0">
                  <c:v>Отрицательно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Лист5!$B$5:$B$24</c:f>
              <c:strCache>
                <c:ptCount val="20"/>
                <c:pt idx="0">
                  <c:v>Мангистауская</c:v>
                </c:pt>
                <c:pt idx="1">
                  <c:v>ЗКО</c:v>
                </c:pt>
                <c:pt idx="2">
                  <c:v>Атырауская</c:v>
                </c:pt>
                <c:pt idx="3">
                  <c:v>Актюбинская</c:v>
                </c:pt>
                <c:pt idx="4">
                  <c:v>Костанайская</c:v>
                </c:pt>
                <c:pt idx="5">
                  <c:v>Кызылординская</c:v>
                </c:pt>
                <c:pt idx="6">
                  <c:v>Улытау</c:v>
                </c:pt>
                <c:pt idx="7">
                  <c:v>Туркестанская</c:v>
                </c:pt>
                <c:pt idx="8">
                  <c:v>СКО</c:v>
                </c:pt>
                <c:pt idx="9">
                  <c:v>Акмолинская</c:v>
                </c:pt>
                <c:pt idx="10">
                  <c:v>г. Шымкент</c:v>
                </c:pt>
                <c:pt idx="11">
                  <c:v>Жамбылская</c:v>
                </c:pt>
                <c:pt idx="12">
                  <c:v>г. Астана</c:v>
                </c:pt>
                <c:pt idx="13">
                  <c:v>Карагандинская</c:v>
                </c:pt>
                <c:pt idx="14">
                  <c:v>г. Алматы</c:v>
                </c:pt>
                <c:pt idx="15">
                  <c:v>Павлодарская</c:v>
                </c:pt>
                <c:pt idx="16">
                  <c:v>Алматинская</c:v>
                </c:pt>
                <c:pt idx="17">
                  <c:v>Жетысу</c:v>
                </c:pt>
                <c:pt idx="18">
                  <c:v>Абай</c:v>
                </c:pt>
                <c:pt idx="19">
                  <c:v>ВКО</c:v>
                </c:pt>
              </c:strCache>
            </c:strRef>
          </c:cat>
          <c:val>
            <c:numRef>
              <c:f>Лист5!$D$5:$D$24</c:f>
              <c:numCache>
                <c:formatCode>0.0</c:formatCode>
                <c:ptCount val="20"/>
                <c:pt idx="0">
                  <c:v>13.399999999999999</c:v>
                </c:pt>
                <c:pt idx="1">
                  <c:v>17</c:v>
                </c:pt>
                <c:pt idx="2">
                  <c:v>9.3000000000000007</c:v>
                </c:pt>
                <c:pt idx="3">
                  <c:v>1.9</c:v>
                </c:pt>
                <c:pt idx="4">
                  <c:v>15.4</c:v>
                </c:pt>
                <c:pt idx="5">
                  <c:v>10.9</c:v>
                </c:pt>
                <c:pt idx="6">
                  <c:v>81.8</c:v>
                </c:pt>
                <c:pt idx="7">
                  <c:v>40.4</c:v>
                </c:pt>
                <c:pt idx="8">
                  <c:v>72.8</c:v>
                </c:pt>
                <c:pt idx="9">
                  <c:v>87</c:v>
                </c:pt>
                <c:pt idx="10">
                  <c:v>7.7</c:v>
                </c:pt>
                <c:pt idx="11">
                  <c:v>66.7</c:v>
                </c:pt>
                <c:pt idx="12">
                  <c:v>75.5</c:v>
                </c:pt>
                <c:pt idx="13">
                  <c:v>94.5</c:v>
                </c:pt>
                <c:pt idx="14">
                  <c:v>82.7</c:v>
                </c:pt>
                <c:pt idx="15">
                  <c:v>94.3</c:v>
                </c:pt>
                <c:pt idx="16">
                  <c:v>80.7</c:v>
                </c:pt>
                <c:pt idx="17">
                  <c:v>65.400000000000006</c:v>
                </c:pt>
                <c:pt idx="18">
                  <c:v>86.8</c:v>
                </c:pt>
                <c:pt idx="19">
                  <c:v>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3A-430B-8428-087B1A4D5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46"/>
        <c:axId val="559533272"/>
        <c:axId val="559525712"/>
      </c:barChart>
      <c:catAx>
        <c:axId val="55953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9525712"/>
        <c:crosses val="autoZero"/>
        <c:auto val="1"/>
        <c:lblAlgn val="ctr"/>
        <c:lblOffset val="100"/>
        <c:noMultiLvlLbl val="0"/>
      </c:catAx>
      <c:valAx>
        <c:axId val="55952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953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56086620286244"/>
          <c:y val="0.89952187274790629"/>
          <c:w val="0.54228068385387684"/>
          <c:h val="5.8397627587577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УХУДШИЛОСЬ,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742271342802693"/>
          <c:y val="0.12964603280007869"/>
          <c:w val="0.49782564776101035"/>
          <c:h val="0.76784206639202035"/>
        </c:manualLayout>
      </c:layout>
      <c:lineChart>
        <c:grouping val="standard"/>
        <c:varyColors val="0"/>
        <c:ser>
          <c:idx val="0"/>
          <c:order val="0"/>
          <c:tx>
            <c:strRef>
              <c:f>'q2 финал'!$P$4</c:f>
              <c:strCache>
                <c:ptCount val="1"/>
                <c:pt idx="0">
                  <c:v>Сон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финал'!$Q$3:$S$3</c:f>
              <c:strCache>
                <c:ptCount val="3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</c:strCache>
            </c:strRef>
          </c:cat>
          <c:val>
            <c:numRef>
              <c:f>'q2 финал'!$Q$4:$S$4</c:f>
              <c:numCache>
                <c:formatCode>0.0</c:formatCode>
                <c:ptCount val="3"/>
                <c:pt idx="0">
                  <c:v>13.2</c:v>
                </c:pt>
                <c:pt idx="1">
                  <c:v>49.6</c:v>
                </c:pt>
                <c:pt idx="2">
                  <c:v>76.8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9B-49B7-826B-A4C4E9AC0E13}"/>
            </c:ext>
          </c:extLst>
        </c:ser>
        <c:ser>
          <c:idx val="1"/>
          <c:order val="1"/>
          <c:tx>
            <c:strRef>
              <c:f>'q2 финал'!$P$5</c:f>
              <c:strCache>
                <c:ptCount val="1"/>
                <c:pt idx="0">
                  <c:v>Самочувствие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финал'!$Q$3:$S$3</c:f>
              <c:strCache>
                <c:ptCount val="3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</c:strCache>
            </c:strRef>
          </c:cat>
          <c:val>
            <c:numRef>
              <c:f>'q2 финал'!$Q$5:$S$5</c:f>
              <c:numCache>
                <c:formatCode>0.0</c:formatCode>
                <c:ptCount val="3"/>
                <c:pt idx="0">
                  <c:v>7.1</c:v>
                </c:pt>
                <c:pt idx="1">
                  <c:v>41.9</c:v>
                </c:pt>
                <c:pt idx="2">
                  <c:v>72.2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9B-49B7-826B-A4C4E9AC0E13}"/>
            </c:ext>
          </c:extLst>
        </c:ser>
        <c:ser>
          <c:idx val="2"/>
          <c:order val="2"/>
          <c:tx>
            <c:strRef>
              <c:f>'q2 финал'!$P$6</c:f>
              <c:strCache>
                <c:ptCount val="1"/>
                <c:pt idx="0">
                  <c:v>Условия учебы или работы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финал'!$Q$3:$S$3</c:f>
              <c:strCache>
                <c:ptCount val="3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</c:strCache>
            </c:strRef>
          </c:cat>
          <c:val>
            <c:numRef>
              <c:f>'q2 финал'!$Q$6:$S$6</c:f>
              <c:numCache>
                <c:formatCode>0.0</c:formatCode>
                <c:ptCount val="3"/>
                <c:pt idx="0">
                  <c:v>12.4</c:v>
                </c:pt>
                <c:pt idx="1">
                  <c:v>46.4</c:v>
                </c:pt>
                <c:pt idx="2">
                  <c:v>69.2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9B-49B7-826B-A4C4E9AC0E13}"/>
            </c:ext>
          </c:extLst>
        </c:ser>
        <c:ser>
          <c:idx val="3"/>
          <c:order val="3"/>
          <c:tx>
            <c:strRef>
              <c:f>'q2 финал'!$P$7</c:f>
              <c:strCache>
                <c:ptCount val="1"/>
                <c:pt idx="0">
                  <c:v>Работоспособность после обеда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финал'!$Q$3:$S$3</c:f>
              <c:strCache>
                <c:ptCount val="3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</c:strCache>
            </c:strRef>
          </c:cat>
          <c:val>
            <c:numRef>
              <c:f>'q2 финал'!$Q$7:$S$7</c:f>
              <c:numCache>
                <c:formatCode>0.0</c:formatCode>
                <c:ptCount val="3"/>
                <c:pt idx="0">
                  <c:v>13.2</c:v>
                </c:pt>
                <c:pt idx="1">
                  <c:v>50.4</c:v>
                </c:pt>
                <c:pt idx="2">
                  <c:v>72.8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9B-49B7-826B-A4C4E9AC0E13}"/>
            </c:ext>
          </c:extLst>
        </c:ser>
        <c:ser>
          <c:idx val="4"/>
          <c:order val="4"/>
          <c:tx>
            <c:strRef>
              <c:f>'q2 финал'!$P$8</c:f>
              <c:strCache>
                <c:ptCount val="1"/>
                <c:pt idx="0">
                  <c:v>Здоровье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финал'!$Q$3:$S$3</c:f>
              <c:strCache>
                <c:ptCount val="3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</c:strCache>
            </c:strRef>
          </c:cat>
          <c:val>
            <c:numRef>
              <c:f>'q2 финал'!$Q$8:$S$8</c:f>
              <c:numCache>
                <c:formatCode>0.0</c:formatCode>
                <c:ptCount val="3"/>
                <c:pt idx="0">
                  <c:v>5.7</c:v>
                </c:pt>
                <c:pt idx="1">
                  <c:v>32.6</c:v>
                </c:pt>
                <c:pt idx="2">
                  <c:v>53.2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9B-49B7-826B-A4C4E9AC0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507847192"/>
        <c:axId val="507848992"/>
      </c:lineChart>
      <c:catAx>
        <c:axId val="50784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848992"/>
        <c:crosses val="autoZero"/>
        <c:auto val="1"/>
        <c:lblAlgn val="ctr"/>
        <c:lblOffset val="100"/>
        <c:noMultiLvlLbl val="0"/>
      </c:catAx>
      <c:valAx>
        <c:axId val="5078489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847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135164504595476"/>
          <c:y val="0.15165536161481155"/>
          <c:w val="0.35136111111111112"/>
          <c:h val="0.77834395359103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УХУДШИЛОСЬ,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6267056786667162E-2"/>
          <c:y val="0.11614733468968676"/>
          <c:w val="0.56902545427755002"/>
          <c:h val="0.81813517836657201"/>
        </c:manualLayout>
      </c:layout>
      <c:lineChart>
        <c:grouping val="standard"/>
        <c:varyColors val="0"/>
        <c:ser>
          <c:idx val="0"/>
          <c:order val="0"/>
          <c:tx>
            <c:strRef>
              <c:f>'q2 финал'!$P$13</c:f>
              <c:strCache>
                <c:ptCount val="1"/>
                <c:pt idx="0">
                  <c:v>Безопасность пребывания на улице после 17 часов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финал'!$Q$12:$T$12</c:f>
              <c:strCache>
                <c:ptCount val="4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  <c:pt idx="3">
                  <c:v>ВКО, Абай</c:v>
                </c:pt>
              </c:strCache>
            </c:strRef>
          </c:cat>
          <c:val>
            <c:numRef>
              <c:f>'q2 финал'!$Q$13:$T$13</c:f>
              <c:numCache>
                <c:formatCode>0.0</c:formatCode>
                <c:ptCount val="4"/>
                <c:pt idx="0">
                  <c:v>12</c:v>
                </c:pt>
                <c:pt idx="1">
                  <c:v>51.9</c:v>
                </c:pt>
                <c:pt idx="2">
                  <c:v>73.3</c:v>
                </c:pt>
                <c:pt idx="3">
                  <c:v>88.6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B9-4796-A66D-0B9E53E8574E}"/>
            </c:ext>
          </c:extLst>
        </c:ser>
        <c:ser>
          <c:idx val="1"/>
          <c:order val="1"/>
          <c:tx>
            <c:strRef>
              <c:f>'q2 финал'!$P$14</c:f>
              <c:strCache>
                <c:ptCount val="1"/>
                <c:pt idx="0">
                  <c:v>Безопасность пути от школы или работы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финал'!$Q$12:$T$12</c:f>
              <c:strCache>
                <c:ptCount val="4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  <c:pt idx="3">
                  <c:v>ВКО, Абай</c:v>
                </c:pt>
              </c:strCache>
            </c:strRef>
          </c:cat>
          <c:val>
            <c:numRef>
              <c:f>'q2 финал'!$Q$14:$T$14</c:f>
              <c:numCache>
                <c:formatCode>0.0</c:formatCode>
                <c:ptCount val="4"/>
                <c:pt idx="0">
                  <c:v>11.3</c:v>
                </c:pt>
                <c:pt idx="1">
                  <c:v>53.2</c:v>
                </c:pt>
                <c:pt idx="2">
                  <c:v>72.5</c:v>
                </c:pt>
                <c:pt idx="3">
                  <c:v>83.8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B9-4796-A66D-0B9E53E8574E}"/>
            </c:ext>
          </c:extLst>
        </c:ser>
        <c:ser>
          <c:idx val="2"/>
          <c:order val="2"/>
          <c:tx>
            <c:strRef>
              <c:f>'q2 финал'!$P$15</c:f>
              <c:strCache>
                <c:ptCount val="1"/>
                <c:pt idx="0">
                  <c:v>ДТП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финал'!$Q$12:$T$12</c:f>
              <c:strCache>
                <c:ptCount val="4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  <c:pt idx="3">
                  <c:v>ВКО, Абай</c:v>
                </c:pt>
              </c:strCache>
            </c:strRef>
          </c:cat>
          <c:val>
            <c:numRef>
              <c:f>'q2 финал'!$Q$15:$T$15</c:f>
              <c:numCache>
                <c:formatCode>0.0</c:formatCode>
                <c:ptCount val="4"/>
                <c:pt idx="0">
                  <c:v>10.5</c:v>
                </c:pt>
                <c:pt idx="1">
                  <c:v>22</c:v>
                </c:pt>
                <c:pt idx="2">
                  <c:v>34.200000000000003</c:v>
                </c:pt>
                <c:pt idx="3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B9-4796-A66D-0B9E53E8574E}"/>
            </c:ext>
          </c:extLst>
        </c:ser>
        <c:ser>
          <c:idx val="3"/>
          <c:order val="3"/>
          <c:tx>
            <c:strRef>
              <c:f>'q2 финал'!$P$16</c:f>
              <c:strCache>
                <c:ptCount val="1"/>
                <c:pt idx="0">
                  <c:v>Кражи и нападения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финал'!$Q$12:$T$12</c:f>
              <c:strCache>
                <c:ptCount val="4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  <c:pt idx="3">
                  <c:v>ВКО, Абай</c:v>
                </c:pt>
              </c:strCache>
            </c:strRef>
          </c:cat>
          <c:val>
            <c:numRef>
              <c:f>'q2 финал'!$Q$16:$T$16</c:f>
              <c:numCache>
                <c:formatCode>0.0</c:formatCode>
                <c:ptCount val="4"/>
                <c:pt idx="0">
                  <c:v>9.4</c:v>
                </c:pt>
                <c:pt idx="1">
                  <c:v>11</c:v>
                </c:pt>
                <c:pt idx="2">
                  <c:v>23.6</c:v>
                </c:pt>
                <c:pt idx="3">
                  <c:v>43.3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B9-4796-A66D-0B9E53E85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400018496"/>
        <c:axId val="400017416"/>
      </c:lineChart>
      <c:catAx>
        <c:axId val="40001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017416"/>
        <c:crosses val="autoZero"/>
        <c:auto val="1"/>
        <c:lblAlgn val="ctr"/>
        <c:lblOffset val="100"/>
        <c:noMultiLvlLbl val="0"/>
      </c:catAx>
      <c:valAx>
        <c:axId val="40001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01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12337457822001"/>
          <c:y val="0.11815755128316373"/>
          <c:w val="0.32654856357419332"/>
          <c:h val="0.779081612964603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УХУДШИЛОСЬ, %</a:t>
            </a:r>
          </a:p>
        </c:rich>
      </c:tx>
      <c:layout>
        <c:manualLayout>
          <c:xMode val="edge"/>
          <c:yMode val="edge"/>
          <c:x val="0.15450324883524588"/>
          <c:y val="2.4805032014333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'q2 финал'!$P$19</c:f>
              <c:strCache>
                <c:ptCount val="1"/>
                <c:pt idx="0">
                  <c:v>Потребление электричества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финал'!$Q$18:$T$18</c:f>
              <c:strCache>
                <c:ptCount val="4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  <c:pt idx="3">
                  <c:v>ВКО, Абай</c:v>
                </c:pt>
              </c:strCache>
            </c:strRef>
          </c:cat>
          <c:val>
            <c:numRef>
              <c:f>'q2 финал'!$Q$19:$T$19</c:f>
              <c:numCache>
                <c:formatCode>0.0</c:formatCode>
                <c:ptCount val="4"/>
                <c:pt idx="0">
                  <c:v>22.2</c:v>
                </c:pt>
                <c:pt idx="1">
                  <c:v>72.099999999999994</c:v>
                </c:pt>
                <c:pt idx="2">
                  <c:v>88</c:v>
                </c:pt>
                <c:pt idx="3">
                  <c:v>92.4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94-4A38-8396-E78D0A434096}"/>
            </c:ext>
          </c:extLst>
        </c:ser>
        <c:ser>
          <c:idx val="1"/>
          <c:order val="1"/>
          <c:tx>
            <c:strRef>
              <c:f>'q2 финал'!$P$20</c:f>
              <c:strCache>
                <c:ptCount val="1"/>
                <c:pt idx="0">
                  <c:v>Временные затраты на сопровождение детей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финал'!$Q$18:$T$18</c:f>
              <c:strCache>
                <c:ptCount val="4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  <c:pt idx="3">
                  <c:v>ВКО, Абай</c:v>
                </c:pt>
              </c:strCache>
            </c:strRef>
          </c:cat>
          <c:val>
            <c:numRef>
              <c:f>'q2 финал'!$Q$20:$T$20</c:f>
              <c:numCache>
                <c:formatCode>0.0</c:formatCode>
                <c:ptCount val="4"/>
                <c:pt idx="0">
                  <c:v>10.9</c:v>
                </c:pt>
                <c:pt idx="1">
                  <c:v>39.1</c:v>
                </c:pt>
                <c:pt idx="2">
                  <c:v>66.8</c:v>
                </c:pt>
                <c:pt idx="3">
                  <c:v>83.8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94-4A38-8396-E78D0A434096}"/>
            </c:ext>
          </c:extLst>
        </c:ser>
        <c:ser>
          <c:idx val="2"/>
          <c:order val="2"/>
          <c:tx>
            <c:strRef>
              <c:f>'q2 финал'!$P$21</c:f>
              <c:strCache>
                <c:ptCount val="1"/>
                <c:pt idx="0">
                  <c:v>Транспортные расходы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финал'!$Q$18:$T$18</c:f>
              <c:strCache>
                <c:ptCount val="4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  <c:pt idx="3">
                  <c:v>ВКО, Абай</c:v>
                </c:pt>
              </c:strCache>
            </c:strRef>
          </c:cat>
          <c:val>
            <c:numRef>
              <c:f>'q2 финал'!$Q$21:$T$21</c:f>
              <c:numCache>
                <c:formatCode>0.0</c:formatCode>
                <c:ptCount val="4"/>
                <c:pt idx="0">
                  <c:v>16.5</c:v>
                </c:pt>
                <c:pt idx="1">
                  <c:v>43.3</c:v>
                </c:pt>
                <c:pt idx="2">
                  <c:v>61.3</c:v>
                </c:pt>
                <c:pt idx="3">
                  <c:v>73.3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94-4A38-8396-E78D0A434096}"/>
            </c:ext>
          </c:extLst>
        </c:ser>
        <c:ser>
          <c:idx val="3"/>
          <c:order val="3"/>
          <c:tx>
            <c:strRef>
              <c:f>'q2 финал'!$P$22</c:f>
              <c:strCache>
                <c:ptCount val="1"/>
                <c:pt idx="0">
                  <c:v>Досуг с друзьями, семьей вне дома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финал'!$Q$18:$T$18</c:f>
              <c:strCache>
                <c:ptCount val="4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  <c:pt idx="3">
                  <c:v>ВКО, Абай</c:v>
                </c:pt>
              </c:strCache>
            </c:strRef>
          </c:cat>
          <c:val>
            <c:numRef>
              <c:f>'q2 финал'!$Q$22:$T$22</c:f>
              <c:numCache>
                <c:formatCode>0.0</c:formatCode>
                <c:ptCount val="4"/>
                <c:pt idx="0">
                  <c:v>5.6</c:v>
                </c:pt>
                <c:pt idx="1">
                  <c:v>30.9</c:v>
                </c:pt>
                <c:pt idx="2">
                  <c:v>61.6</c:v>
                </c:pt>
                <c:pt idx="3">
                  <c:v>63.8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94-4A38-8396-E78D0A434096}"/>
            </c:ext>
          </c:extLst>
        </c:ser>
        <c:ser>
          <c:idx val="4"/>
          <c:order val="4"/>
          <c:tx>
            <c:strRef>
              <c:f>'q2 финал'!$P$23</c:f>
              <c:strCache>
                <c:ptCount val="1"/>
                <c:pt idx="0">
                  <c:v>Заработок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финал'!$Q$18:$T$18</c:f>
              <c:strCache>
                <c:ptCount val="4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  <c:pt idx="3">
                  <c:v>ВКО, Абай</c:v>
                </c:pt>
              </c:strCache>
            </c:strRef>
          </c:cat>
          <c:val>
            <c:numRef>
              <c:f>'q2 финал'!$Q$23:$T$23</c:f>
              <c:numCache>
                <c:formatCode>0.0</c:formatCode>
                <c:ptCount val="4"/>
                <c:pt idx="0">
                  <c:v>4.0999999999999996</c:v>
                </c:pt>
                <c:pt idx="1">
                  <c:v>13.3</c:v>
                </c:pt>
                <c:pt idx="2">
                  <c:v>27</c:v>
                </c:pt>
                <c:pt idx="3">
                  <c:v>47.6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94-4A38-8396-E78D0A434096}"/>
            </c:ext>
          </c:extLst>
        </c:ser>
        <c:ser>
          <c:idx val="5"/>
          <c:order val="5"/>
          <c:tx>
            <c:strRef>
              <c:f>'q2 финал'!$P$24</c:f>
              <c:strCache>
                <c:ptCount val="1"/>
                <c:pt idx="0">
                  <c:v>Бизнес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финал'!$Q$18:$T$18</c:f>
              <c:strCache>
                <c:ptCount val="4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  <c:pt idx="3">
                  <c:v>ВКО, Абай</c:v>
                </c:pt>
              </c:strCache>
            </c:strRef>
          </c:cat>
          <c:val>
            <c:numRef>
              <c:f>'q2 финал'!$Q$24:$T$24</c:f>
              <c:numCache>
                <c:formatCode>0.0</c:formatCode>
                <c:ptCount val="4"/>
                <c:pt idx="0">
                  <c:v>4.0999999999999996</c:v>
                </c:pt>
                <c:pt idx="1">
                  <c:v>16.2</c:v>
                </c:pt>
                <c:pt idx="2">
                  <c:v>29.2</c:v>
                </c:pt>
                <c:pt idx="3">
                  <c:v>39.4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94-4A38-8396-E78D0A434096}"/>
            </c:ext>
          </c:extLst>
        </c:ser>
        <c:ser>
          <c:idx val="6"/>
          <c:order val="6"/>
          <c:tx>
            <c:strRef>
              <c:f>'q2 финал'!$P$25</c:f>
              <c:strCache>
                <c:ptCount val="1"/>
                <c:pt idx="0">
                  <c:v>Посещение фитнеса и спорта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'q2 финал'!$Q$18:$T$18</c:f>
              <c:strCache>
                <c:ptCount val="4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  <c:pt idx="3">
                  <c:v>ВКО, Абай</c:v>
                </c:pt>
              </c:strCache>
            </c:strRef>
          </c:cat>
          <c:val>
            <c:numRef>
              <c:f>'q2 финал'!$Q$25:$T$25</c:f>
              <c:numCache>
                <c:formatCode>0.0</c:formatCode>
                <c:ptCount val="4"/>
                <c:pt idx="0">
                  <c:v>4.0999999999999996</c:v>
                </c:pt>
                <c:pt idx="1">
                  <c:v>13.8</c:v>
                </c:pt>
                <c:pt idx="2">
                  <c:v>32.9</c:v>
                </c:pt>
                <c:pt idx="3">
                  <c:v>38.799999999999997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994-4A38-8396-E78D0A434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6266512"/>
        <c:axId val="646266152"/>
      </c:lineChart>
      <c:catAx>
        <c:axId val="64626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6266152"/>
        <c:crosses val="autoZero"/>
        <c:auto val="1"/>
        <c:lblAlgn val="ctr"/>
        <c:lblOffset val="100"/>
        <c:noMultiLvlLbl val="0"/>
      </c:catAx>
      <c:valAx>
        <c:axId val="64626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626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952786026228577"/>
          <c:y val="5.7253226840965211E-2"/>
          <c:w val="0.39962323823295781"/>
          <c:h val="0.91343844009243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'Q3 corr'!$E$25</c:f>
              <c:strCache>
                <c:ptCount val="1"/>
                <c:pt idx="0">
                  <c:v>Школьники 2 и 3 смены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'Q3 corr'!$D$26:$D$29</c:f>
              <c:strCache>
                <c:ptCount val="4"/>
                <c:pt idx="0">
                  <c:v>Запад, 5 областей</c:v>
                </c:pt>
                <c:pt idx="1">
                  <c:v>Центр, 8 регионов</c:v>
                </c:pt>
                <c:pt idx="2">
                  <c:v>Восток, 7 регионов</c:v>
                </c:pt>
                <c:pt idx="3">
                  <c:v>Восток (ВКО, Абай)</c:v>
                </c:pt>
              </c:strCache>
            </c:strRef>
          </c:cat>
          <c:val>
            <c:numRef>
              <c:f>'Q3 corr'!$E$26:$E$29</c:f>
              <c:numCache>
                <c:formatCode>0.0</c:formatCode>
                <c:ptCount val="4"/>
                <c:pt idx="0">
                  <c:v>19.2</c:v>
                </c:pt>
                <c:pt idx="1">
                  <c:v>58.8</c:v>
                </c:pt>
                <c:pt idx="2">
                  <c:v>80.599999999999994</c:v>
                </c:pt>
                <c:pt idx="3">
                  <c:v>89.4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92-48D7-ACD9-C8F339376125}"/>
            </c:ext>
          </c:extLst>
        </c:ser>
        <c:ser>
          <c:idx val="1"/>
          <c:order val="1"/>
          <c:tx>
            <c:strRef>
              <c:f>'Q3 corr'!$F$25</c:f>
              <c:strCache>
                <c:ptCount val="1"/>
                <c:pt idx="0">
                  <c:v>Семья в целом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'Q3 corr'!$D$26:$D$29</c:f>
              <c:strCache>
                <c:ptCount val="4"/>
                <c:pt idx="0">
                  <c:v>Запад, 5 областей</c:v>
                </c:pt>
                <c:pt idx="1">
                  <c:v>Центр, 8 регионов</c:v>
                </c:pt>
                <c:pt idx="2">
                  <c:v>Восток, 7 регионов</c:v>
                </c:pt>
                <c:pt idx="3">
                  <c:v>Восток (ВКО, Абай)</c:v>
                </c:pt>
              </c:strCache>
            </c:strRef>
          </c:cat>
          <c:val>
            <c:numRef>
              <c:f>'Q3 corr'!$F$26:$F$29</c:f>
              <c:numCache>
                <c:formatCode>0.0</c:formatCode>
                <c:ptCount val="4"/>
                <c:pt idx="0">
                  <c:v>10.3</c:v>
                </c:pt>
                <c:pt idx="1">
                  <c:v>51.7</c:v>
                </c:pt>
                <c:pt idx="2">
                  <c:v>84.4</c:v>
                </c:pt>
                <c:pt idx="3">
                  <c:v>89.3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92-48D7-ACD9-C8F339376125}"/>
            </c:ext>
          </c:extLst>
        </c:ser>
        <c:ser>
          <c:idx val="2"/>
          <c:order val="2"/>
          <c:tx>
            <c:strRef>
              <c:f>'Q3 corr'!$G$25</c:f>
              <c:strCache>
                <c:ptCount val="1"/>
                <c:pt idx="0">
                  <c:v>Работающие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'Q3 corr'!$D$26:$D$29</c:f>
              <c:strCache>
                <c:ptCount val="4"/>
                <c:pt idx="0">
                  <c:v>Запад, 5 областей</c:v>
                </c:pt>
                <c:pt idx="1">
                  <c:v>Центр, 8 регионов</c:v>
                </c:pt>
                <c:pt idx="2">
                  <c:v>Восток, 7 регионов</c:v>
                </c:pt>
                <c:pt idx="3">
                  <c:v>Восток (ВКО, Абай)</c:v>
                </c:pt>
              </c:strCache>
            </c:strRef>
          </c:cat>
          <c:val>
            <c:numRef>
              <c:f>'Q3 corr'!$G$26:$G$29</c:f>
              <c:numCache>
                <c:formatCode>0.0</c:formatCode>
                <c:ptCount val="4"/>
                <c:pt idx="0">
                  <c:v>12</c:v>
                </c:pt>
                <c:pt idx="1">
                  <c:v>50.9</c:v>
                </c:pt>
                <c:pt idx="2">
                  <c:v>81.7</c:v>
                </c:pt>
                <c:pt idx="3">
                  <c:v>87.5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92-48D7-ACD9-C8F339376125}"/>
            </c:ext>
          </c:extLst>
        </c:ser>
        <c:ser>
          <c:idx val="3"/>
          <c:order val="3"/>
          <c:tx>
            <c:strRef>
              <c:f>'Q3 corr'!$H$25</c:f>
              <c:strCache>
                <c:ptCount val="1"/>
                <c:pt idx="0">
                  <c:v>Пенсионеры, старики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'Q3 corr'!$D$26:$D$29</c:f>
              <c:strCache>
                <c:ptCount val="4"/>
                <c:pt idx="0">
                  <c:v>Запад, 5 областей</c:v>
                </c:pt>
                <c:pt idx="1">
                  <c:v>Центр, 8 регионов</c:v>
                </c:pt>
                <c:pt idx="2">
                  <c:v>Восток, 7 регионов</c:v>
                </c:pt>
                <c:pt idx="3">
                  <c:v>Восток (ВКО, Абай)</c:v>
                </c:pt>
              </c:strCache>
            </c:strRef>
          </c:cat>
          <c:val>
            <c:numRef>
              <c:f>'Q3 corr'!$H$26:$H$29</c:f>
              <c:numCache>
                <c:formatCode>0.0</c:formatCode>
                <c:ptCount val="4"/>
                <c:pt idx="0">
                  <c:v>5.3</c:v>
                </c:pt>
                <c:pt idx="1">
                  <c:v>37.6</c:v>
                </c:pt>
                <c:pt idx="2">
                  <c:v>66.099999999999994</c:v>
                </c:pt>
                <c:pt idx="3">
                  <c:v>84.5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92-48D7-ACD9-C8F339376125}"/>
            </c:ext>
          </c:extLst>
        </c:ser>
        <c:ser>
          <c:idx val="4"/>
          <c:order val="4"/>
          <c:tx>
            <c:strRef>
              <c:f>'Q3 corr'!$I$25</c:f>
              <c:strCache>
                <c:ptCount val="1"/>
                <c:pt idx="0">
                  <c:v>Люди с огранич.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'Q3 corr'!$D$26:$D$29</c:f>
              <c:strCache>
                <c:ptCount val="4"/>
                <c:pt idx="0">
                  <c:v>Запад, 5 областей</c:v>
                </c:pt>
                <c:pt idx="1">
                  <c:v>Центр, 8 регионов</c:v>
                </c:pt>
                <c:pt idx="2">
                  <c:v>Восток, 7 регионов</c:v>
                </c:pt>
                <c:pt idx="3">
                  <c:v>Восток (ВКО, Абай)</c:v>
                </c:pt>
              </c:strCache>
            </c:strRef>
          </c:cat>
          <c:val>
            <c:numRef>
              <c:f>'Q3 corr'!$I$26:$I$29</c:f>
              <c:numCache>
                <c:formatCode>0.0</c:formatCode>
                <c:ptCount val="4"/>
                <c:pt idx="0">
                  <c:v>6.4</c:v>
                </c:pt>
                <c:pt idx="1">
                  <c:v>30.4</c:v>
                </c:pt>
                <c:pt idx="2">
                  <c:v>58.5</c:v>
                </c:pt>
                <c:pt idx="3">
                  <c:v>82.7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92-48D7-ACD9-C8F339376125}"/>
            </c:ext>
          </c:extLst>
        </c:ser>
        <c:ser>
          <c:idx val="5"/>
          <c:order val="5"/>
          <c:tx>
            <c:strRef>
              <c:f>'Q3 corr'!$J$25</c:f>
              <c:strCache>
                <c:ptCount val="1"/>
                <c:pt idx="0">
                  <c:v>Студенты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'Q3 corr'!$D$26:$D$29</c:f>
              <c:strCache>
                <c:ptCount val="4"/>
                <c:pt idx="0">
                  <c:v>Запад, 5 областей</c:v>
                </c:pt>
                <c:pt idx="1">
                  <c:v>Центр, 8 регионов</c:v>
                </c:pt>
                <c:pt idx="2">
                  <c:v>Восток, 7 регионов</c:v>
                </c:pt>
                <c:pt idx="3">
                  <c:v>Восток (ВКО, Абай)</c:v>
                </c:pt>
              </c:strCache>
            </c:strRef>
          </c:cat>
          <c:val>
            <c:numRef>
              <c:f>'Q3 corr'!$J$26:$J$29</c:f>
              <c:numCache>
                <c:formatCode>0.0</c:formatCode>
                <c:ptCount val="4"/>
                <c:pt idx="0">
                  <c:v>9.4</c:v>
                </c:pt>
                <c:pt idx="1">
                  <c:v>34.4</c:v>
                </c:pt>
                <c:pt idx="2">
                  <c:v>60.2</c:v>
                </c:pt>
                <c:pt idx="3">
                  <c:v>75.7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92-48D7-ACD9-C8F339376125}"/>
            </c:ext>
          </c:extLst>
        </c:ser>
        <c:ser>
          <c:idx val="6"/>
          <c:order val="6"/>
          <c:tx>
            <c:strRef>
              <c:f>'Q3 corr'!$K$25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'Q3 corr'!$D$26:$D$29</c:f>
              <c:strCache>
                <c:ptCount val="4"/>
                <c:pt idx="0">
                  <c:v>Запад, 5 областей</c:v>
                </c:pt>
                <c:pt idx="1">
                  <c:v>Центр, 8 регионов</c:v>
                </c:pt>
                <c:pt idx="2">
                  <c:v>Восток, 7 регионов</c:v>
                </c:pt>
                <c:pt idx="3">
                  <c:v>Восток (ВКО, Абай)</c:v>
                </c:pt>
              </c:strCache>
            </c:strRef>
          </c:cat>
          <c:val>
            <c:numRef>
              <c:f>'Q3 corr'!$K$26:$K$29</c:f>
              <c:numCache>
                <c:formatCode>0.0</c:formatCode>
                <c:ptCount val="4"/>
                <c:pt idx="0">
                  <c:v>5.3</c:v>
                </c:pt>
                <c:pt idx="1">
                  <c:v>19.399999999999999</c:v>
                </c:pt>
                <c:pt idx="2">
                  <c:v>56.7</c:v>
                </c:pt>
                <c:pt idx="3">
                  <c:v>71.2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092-48D7-ACD9-C8F339376125}"/>
            </c:ext>
          </c:extLst>
        </c:ser>
        <c:ser>
          <c:idx val="7"/>
          <c:order val="7"/>
          <c:tx>
            <c:strRef>
              <c:f>'Q3 corr'!$L$25</c:f>
              <c:strCache>
                <c:ptCount val="1"/>
                <c:pt idx="0">
                  <c:v>Дошкольники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'Q3 corr'!$D$26:$D$29</c:f>
              <c:strCache>
                <c:ptCount val="4"/>
                <c:pt idx="0">
                  <c:v>Запад, 5 областей</c:v>
                </c:pt>
                <c:pt idx="1">
                  <c:v>Центр, 8 регионов</c:v>
                </c:pt>
                <c:pt idx="2">
                  <c:v>Восток, 7 регионов</c:v>
                </c:pt>
                <c:pt idx="3">
                  <c:v>Восток (ВКО, Абай)</c:v>
                </c:pt>
              </c:strCache>
            </c:strRef>
          </c:cat>
          <c:val>
            <c:numRef>
              <c:f>'Q3 corr'!$L$26:$L$29</c:f>
              <c:numCache>
                <c:formatCode>0.0</c:formatCode>
                <c:ptCount val="4"/>
                <c:pt idx="0">
                  <c:v>8.6999999999999993</c:v>
                </c:pt>
                <c:pt idx="1">
                  <c:v>33.200000000000003</c:v>
                </c:pt>
                <c:pt idx="2">
                  <c:v>61.8</c:v>
                </c:pt>
                <c:pt idx="3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092-48D7-ACD9-C8F339376125}"/>
            </c:ext>
          </c:extLst>
        </c:ser>
        <c:ser>
          <c:idx val="8"/>
          <c:order val="8"/>
          <c:tx>
            <c:strRef>
              <c:f>'Q3 corr'!$M$25</c:f>
              <c:strCache>
                <c:ptCount val="1"/>
                <c:pt idx="0">
                  <c:v>Школьники 1 смены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'Q3 corr'!$D$26:$D$29</c:f>
              <c:strCache>
                <c:ptCount val="4"/>
                <c:pt idx="0">
                  <c:v>Запад, 5 областей</c:v>
                </c:pt>
                <c:pt idx="1">
                  <c:v>Центр, 8 регионов</c:v>
                </c:pt>
                <c:pt idx="2">
                  <c:v>Восток, 7 регионов</c:v>
                </c:pt>
                <c:pt idx="3">
                  <c:v>Восток (ВКО, Абай)</c:v>
                </c:pt>
              </c:strCache>
            </c:strRef>
          </c:cat>
          <c:val>
            <c:numRef>
              <c:f>'Q3 corr'!$M$26:$M$29</c:f>
              <c:numCache>
                <c:formatCode>0.0</c:formatCode>
                <c:ptCount val="4"/>
                <c:pt idx="0">
                  <c:v>12.4</c:v>
                </c:pt>
                <c:pt idx="1">
                  <c:v>22.2</c:v>
                </c:pt>
                <c:pt idx="2">
                  <c:v>40.700000000000003</c:v>
                </c:pt>
                <c:pt idx="3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092-48D7-ACD9-C8F339376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559511312"/>
        <c:axId val="559502672"/>
      </c:lineChart>
      <c:catAx>
        <c:axId val="55951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9502672"/>
        <c:crosses val="autoZero"/>
        <c:auto val="1"/>
        <c:lblAlgn val="ctr"/>
        <c:lblOffset val="100"/>
        <c:noMultiLvlLbl val="0"/>
      </c:catAx>
      <c:valAx>
        <c:axId val="55950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951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93579950273044"/>
          <c:y val="4.795990763681017E-2"/>
          <c:w val="0.29291153902241457"/>
          <c:h val="0.61953955612522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Считаете ли Вы, что нужно отменить Постановление о введении единого времени на территории Казахстана?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'регионы и зцв'!$C$73</c:f>
              <c:strCache>
                <c:ptCount val="1"/>
                <c:pt idx="0">
                  <c:v>Отменить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'регионы и зцв'!$B$74:$B$76</c:f>
              <c:strCache>
                <c:ptCount val="3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</c:strCache>
            </c:strRef>
          </c:cat>
          <c:val>
            <c:numRef>
              <c:f>'регионы и зцв'!$C$74:$C$76</c:f>
              <c:numCache>
                <c:formatCode>0.0</c:formatCode>
                <c:ptCount val="3"/>
                <c:pt idx="0">
                  <c:v>35.471698113207502</c:v>
                </c:pt>
                <c:pt idx="1">
                  <c:v>62.404092071611295</c:v>
                </c:pt>
                <c:pt idx="2">
                  <c:v>91.008174386920999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C-4D39-AB54-FA33304DCB83}"/>
            </c:ext>
          </c:extLst>
        </c:ser>
        <c:ser>
          <c:idx val="1"/>
          <c:order val="1"/>
          <c:tx>
            <c:strRef>
              <c:f>'регионы и зцв'!$D$73</c:f>
              <c:strCache>
                <c:ptCount val="1"/>
                <c:pt idx="0">
                  <c:v>Не отменять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'регионы и зцв'!$B$74:$B$76</c:f>
              <c:strCache>
                <c:ptCount val="3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</c:strCache>
            </c:strRef>
          </c:cat>
          <c:val>
            <c:numRef>
              <c:f>'регионы и зцв'!$D$74:$D$76</c:f>
              <c:numCache>
                <c:formatCode>0.0</c:formatCode>
                <c:ptCount val="3"/>
                <c:pt idx="0">
                  <c:v>29.811320754717002</c:v>
                </c:pt>
                <c:pt idx="1">
                  <c:v>23.2736572890026</c:v>
                </c:pt>
                <c:pt idx="2">
                  <c:v>2.9972752043596702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FC-4D39-AB54-FA33304DCB83}"/>
            </c:ext>
          </c:extLst>
        </c:ser>
        <c:ser>
          <c:idx val="2"/>
          <c:order val="2"/>
          <c:tx>
            <c:strRef>
              <c:f>'регионы и зцв'!$E$73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'регионы и зцв'!$B$74:$B$76</c:f>
              <c:strCache>
                <c:ptCount val="3"/>
                <c:pt idx="0">
                  <c:v>Запад</c:v>
                </c:pt>
                <c:pt idx="1">
                  <c:v>Центр</c:v>
                </c:pt>
                <c:pt idx="2">
                  <c:v>Восток</c:v>
                </c:pt>
              </c:strCache>
            </c:strRef>
          </c:cat>
          <c:val>
            <c:numRef>
              <c:f>'регионы и зцв'!$E$74:$E$76</c:f>
              <c:numCache>
                <c:formatCode>0.0</c:formatCode>
                <c:ptCount val="3"/>
                <c:pt idx="0">
                  <c:v>34.716981132075496</c:v>
                </c:pt>
                <c:pt idx="1">
                  <c:v>14.322250639386199</c:v>
                </c:pt>
                <c:pt idx="2">
                  <c:v>5.9945504087193502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FC-4D39-AB54-FA33304DC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3526736"/>
        <c:axId val="642847264"/>
      </c:barChart>
      <c:catAx>
        <c:axId val="70352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2847264"/>
        <c:crosses val="autoZero"/>
        <c:auto val="1"/>
        <c:lblAlgn val="ctr"/>
        <c:lblOffset val="100"/>
        <c:noMultiLvlLbl val="0"/>
      </c:catAx>
      <c:valAx>
        <c:axId val="64284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352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5EC9A-0FEF-76B8-48B9-B292736EB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FE3355-CF36-6AE7-AB8B-842266846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1B5BD9-2783-D299-493C-9279BDDC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3DFD-C847-4393-838C-39E513325F2E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37D4AA-A8B2-6687-2EB8-9D644032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A0953-EFBA-3348-489A-89B2273E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4804-01BB-452A-A6F7-B3922FA92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8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F87B0-0753-B3E7-45F1-2BED1505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925238-092E-0A9E-0E91-D40726506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B9A40-F0CF-5B9F-11B4-E469305D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3DFD-C847-4393-838C-39E513325F2E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8E216-5505-1443-8810-D531BCE7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FA7315-E17F-6084-795A-DDA5D193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4804-01BB-452A-A6F7-B3922FA92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95D1B6-75F0-BE03-9711-941EAF145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9FC86F-64FF-CD48-22C4-040292D3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8F5C3C-9AD3-BC0F-68BE-ECE4C4ED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3DFD-C847-4393-838C-39E513325F2E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FC731E-BE0A-B61D-328F-D5FD2EEF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AAE4E-8BD8-7457-3CF6-508F2EEC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4804-01BB-452A-A6F7-B3922FA92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3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98CA-1396-75BD-AEE6-ABF36B56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8DE08-9ADD-175E-E958-2EEA99F97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8A20B3-1F97-9F2B-30F4-86A68934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3DFD-C847-4393-838C-39E513325F2E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95339-D64B-22A0-5BAF-3AAF5E72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0CBD12-8873-288E-974F-D80E7675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4804-01BB-452A-A6F7-B3922FA92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4518C-BE19-59FD-6A33-1B90CBE3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2E9686-C240-75B9-0C85-E9EB8DEEF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5F259-F6A6-4EEC-003C-31CD8852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3DFD-C847-4393-838C-39E513325F2E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5F3C34-6BFF-3D4A-C181-455A200E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162C2A-77C3-383A-FBBD-7D0E50B6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4804-01BB-452A-A6F7-B3922FA92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9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B26CD-574E-9B5A-A6DB-1CAD9D37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8A54BE-E79B-1488-8B64-6EF1C6B0A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8AEB3C-A953-C564-9404-A772B8D41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73A6F6-EB56-E7D1-FE15-B0899137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3DFD-C847-4393-838C-39E513325F2E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1AB9B6-762A-2ED8-FD37-D9C7DBE54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AF9C9D-3C0B-3DA9-BF0B-AFD0CDA1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4804-01BB-452A-A6F7-B3922FA92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6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3C747-4096-0B00-8B35-8206FBE3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21E1E1-680B-D88F-AE10-5ADF6F3F4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1A84E7-5274-AAE6-347F-B6346C313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83A206-7FA2-A2E4-87AE-FC77D6DC6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B5993-3F2F-F02C-B58E-B91B89A26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E8D466-E721-794A-E9BA-186ED27B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3DFD-C847-4393-838C-39E513325F2E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9F10E6-E50F-B9B9-06EA-ADD9ABBD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CF1204-1FF9-E12B-C280-84CAF19B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4804-01BB-452A-A6F7-B3922FA92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9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D04C4-C4E0-2D8E-7021-5A440379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F51BB4-8D0D-8F65-E039-85B7E11A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3DFD-C847-4393-838C-39E513325F2E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387E17-7740-70E5-C0A2-2166553A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7E9F15-6306-C4EA-FF61-E71F735D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4804-01BB-452A-A6F7-B3922FA92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5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6156DA-EBF4-79FA-9C6D-8AF12A52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3DFD-C847-4393-838C-39E513325F2E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52A518-35E3-5505-C807-C96A2DFB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D1BE26-6749-3D4C-2BAD-23C7F7A7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4804-01BB-452A-A6F7-B3922FA92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6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FAB29-48E4-AA8A-F443-DBEBF8BD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8F466-17A3-EBC3-8C1C-C740B6CC2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D76033-7C54-454F-13FF-141036FC4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5C3F04-D712-7E92-6631-935CBA46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3DFD-C847-4393-838C-39E513325F2E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FD7CAC-E423-3C52-6855-25214270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390058-5626-7F9C-E22F-802FBEAD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4804-01BB-452A-A6F7-B3922FA92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41382-3461-34B9-8AFC-38AE61A6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DC62C6-B865-2A7A-2A58-2EB7D092F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3456B1-039C-4A6B-D23D-E8589C91C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482CAD-2EB5-4DCB-0ACE-70E375692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3DFD-C847-4393-838C-39E513325F2E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E5F9E-4CA6-0608-0DBE-5BF70E75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4C0293-5F77-333D-7742-09440897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4804-01BB-452A-A6F7-B3922FA92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9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553BA-2E1A-4F51-4C2B-82302304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B4EAA0-5822-6BAD-534F-132A6E624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40433-A127-4FD9-CA80-D2E80F899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3DFD-C847-4393-838C-39E513325F2E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B4F4C3-2FDB-AF56-1B48-ACCEF0739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03E1C-F196-003C-57CB-580658E86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4804-01BB-452A-A6F7-B3922FA92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5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47463-C6A9-7ACB-187D-37AE9B998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Biome" panose="020B0503030204020804" pitchFamily="34" charset="0"/>
                <a:cs typeface="Biome" panose="020B0503030204020804" pitchFamily="34" charset="0"/>
              </a:rPr>
              <a:t>Казахстанцы о введении единого часового пояса в Казахстане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447C03-45F1-841A-0226-1126553DB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6570"/>
            <a:ext cx="9144000" cy="1121229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/>
              <a:t>Жанар Джандосова, Центр исследований </a:t>
            </a:r>
            <a:r>
              <a:rPr lang="ru-RU" sz="11200" b="1" dirty="0" err="1"/>
              <a:t>Сандж</a:t>
            </a:r>
            <a:endParaRPr lang="ru-RU" sz="11200" b="1" dirty="0"/>
          </a:p>
          <a:p>
            <a:r>
              <a:rPr lang="ru-RU" sz="11200" b="1" dirty="0"/>
              <a:t>4.12.2024, Пресс-конференция о возврате времени</a:t>
            </a:r>
            <a:r>
              <a:rPr lang="ru-RU" dirty="0"/>
              <a:t> </a:t>
            </a:r>
          </a:p>
        </p:txBody>
      </p:sp>
      <p:pic>
        <p:nvPicPr>
          <p:cNvPr id="4" name="Picture 1" descr="sange-1">
            <a:extLst>
              <a:ext uri="{FF2B5EF4-FFF2-40B4-BE49-F238E27FC236}">
                <a16:creationId xmlns:a16="http://schemas.microsoft.com/office/drawing/2014/main" id="{E94DDD77-07B4-E0E4-C01A-FD322F111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88" y="5726248"/>
            <a:ext cx="2021281" cy="615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71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B26BD-924D-F4BC-9389-BFEB64FC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Принимая Постановление, Правительство намеренно проигнорировало права и свободы граждан, а также предпринимателей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7439D4-AEAF-92F8-89E3-911C53CA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E149-5181-4510-BC02-D6D1A0E7D206}" type="slidenum">
              <a:rPr lang="ru-RU" smtClean="0"/>
              <a:t>10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00EE3-2A3A-D24C-D981-37CE63595D39}"/>
              </a:ext>
            </a:extLst>
          </p:cNvPr>
          <p:cNvSpPr txBox="1"/>
          <p:nvPr/>
        </p:nvSpPr>
        <p:spPr>
          <a:xfrm>
            <a:off x="838200" y="1766272"/>
            <a:ext cx="1092287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47675" algn="just"/>
            <a:r>
              <a:rPr lang="ru-RU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Из Пояснительной записки  к проекту Постановления Правительства: </a:t>
            </a:r>
          </a:p>
          <a:p>
            <a:pPr marL="0" marR="0" indent="447675" algn="just"/>
            <a:endParaRPr lang="ru-RU" sz="2000" spc="5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 indent="447675" algn="just"/>
            <a:r>
              <a:rPr lang="ru-RU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«14. Аргументированное обоснование причин несогласия с экспертным заключением Национальной палаты предпринимателей Республики Казахстан и членов экспертных советов субъектов предпринимательства.</a:t>
            </a:r>
            <a:endParaRPr lang="ru-RU" sz="20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 indent="447675" algn="just"/>
            <a:r>
              <a:rPr lang="ru-RU" sz="20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Не требуется</a:t>
            </a:r>
            <a:r>
              <a:rPr lang="ru-RU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.</a:t>
            </a:r>
          </a:p>
          <a:p>
            <a:pPr marL="0" marR="0" indent="447675" algn="just"/>
            <a:endParaRPr lang="ru-RU" sz="20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 indent="447675"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15. Обоснование причин несогласия с рекомендациями общественного совета, если проект постановления Правительства затрагивает права, свободы и обязанности граждан, за исключением случаев, когда создание общественного совета в государственном органе не предусмотрено Законом Республики Казахстан «Об общественных советах».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47675" algn="just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требуется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447675"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47675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 торговли и интеграции Республики Казахстан  </a:t>
            </a:r>
            <a:r>
              <a:rPr lang="ru-RU" sz="20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А.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Шаккалиев</a:t>
            </a:r>
            <a:r>
              <a:rPr lang="ru-RU" sz="20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»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47675"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4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B8885-A6AD-15D9-F16E-8C5EB6F2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Большинство населения Казахстана за отмену Постановления о введении единого часового пояса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401130-5CE5-804E-E67D-C8269628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E149-5181-4510-BC02-D6D1A0E7D206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A14C5AF-125F-3CB0-8E6D-C7097E214EF3}"/>
              </a:ext>
            </a:extLst>
          </p:cNvPr>
          <p:cNvGraphicFramePr>
            <a:graphicFrameLocks/>
          </p:cNvGraphicFramePr>
          <p:nvPr/>
        </p:nvGraphicFramePr>
        <p:xfrm>
          <a:off x="520262" y="1276142"/>
          <a:ext cx="5790103" cy="521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13BDF03-637B-8967-DAD4-AAA58EBF50F9}"/>
              </a:ext>
            </a:extLst>
          </p:cNvPr>
          <p:cNvGraphicFramePr>
            <a:graphicFrameLocks noGrp="1"/>
          </p:cNvGraphicFramePr>
          <p:nvPr/>
        </p:nvGraphicFramePr>
        <p:xfrm>
          <a:off x="6587740" y="1125416"/>
          <a:ext cx="5083998" cy="5216737"/>
        </p:xfrm>
        <a:graphic>
          <a:graphicData uri="http://schemas.openxmlformats.org/drawingml/2006/table">
            <a:tbl>
              <a:tblPr/>
              <a:tblGrid>
                <a:gridCol w="1453058">
                  <a:extLst>
                    <a:ext uri="{9D8B030D-6E8A-4147-A177-3AD203B41FA5}">
                      <a16:colId xmlns:a16="http://schemas.microsoft.com/office/drawing/2014/main" val="2441921153"/>
                    </a:ext>
                  </a:extLst>
                </a:gridCol>
                <a:gridCol w="1100175">
                  <a:extLst>
                    <a:ext uri="{9D8B030D-6E8A-4147-A177-3AD203B41FA5}">
                      <a16:colId xmlns:a16="http://schemas.microsoft.com/office/drawing/2014/main" val="1495306706"/>
                    </a:ext>
                  </a:extLst>
                </a:gridCol>
                <a:gridCol w="1056603">
                  <a:extLst>
                    <a:ext uri="{9D8B030D-6E8A-4147-A177-3AD203B41FA5}">
                      <a16:colId xmlns:a16="http://schemas.microsoft.com/office/drawing/2014/main" val="2601098641"/>
                    </a:ext>
                  </a:extLst>
                </a:gridCol>
                <a:gridCol w="1474162">
                  <a:extLst>
                    <a:ext uri="{9D8B030D-6E8A-4147-A177-3AD203B41FA5}">
                      <a16:colId xmlns:a16="http://schemas.microsoft.com/office/drawing/2014/main" val="729161873"/>
                    </a:ext>
                  </a:extLst>
                </a:gridCol>
              </a:tblGrid>
              <a:tr h="4239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Отменить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отменять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Затрудняюсь ответить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742895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313937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Акмолинская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89944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Актюбинская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246725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Алматинская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7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705551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Атырауская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298982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092773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Жамбылская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379945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Жетысу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1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135845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Карагандинская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429293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Костанайская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722185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Кызылординская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7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987029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Мангистауская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407330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Павлодарская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370015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762037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Туркестанская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032382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Улытау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6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394672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00456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Астана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1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679836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Алматы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756433"/>
                  </a:ext>
                </a:extLst>
              </a:tr>
              <a:tr h="239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Шымкент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4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18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53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38607-CF76-F250-1E2A-1F2DFBBC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596"/>
          </a:xfrm>
        </p:spPr>
        <p:txBody>
          <a:bodyPr>
            <a:normAutofit/>
          </a:bodyPr>
          <a:lstStyle/>
          <a:p>
            <a:r>
              <a:rPr lang="ru-RU" sz="2800" b="1" dirty="0"/>
              <a:t>Если постановление останется в силе, как, по Вашему мнению, можно улучшить ситуацию?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258465-0056-F1AF-CEEB-78E02C7E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E149-5181-4510-BC02-D6D1A0E7D206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3A0BA3D-1B07-5931-3B24-DE1F02E2410A}"/>
              </a:ext>
            </a:extLst>
          </p:cNvPr>
          <p:cNvGraphicFramePr>
            <a:graphicFrameLocks noGrp="1"/>
          </p:cNvGraphicFramePr>
          <p:nvPr/>
        </p:nvGraphicFramePr>
        <p:xfrm>
          <a:off x="974691" y="1577591"/>
          <a:ext cx="10379109" cy="4776608"/>
        </p:xfrm>
        <a:graphic>
          <a:graphicData uri="http://schemas.openxmlformats.org/drawingml/2006/table">
            <a:tbl>
              <a:tblPr/>
              <a:tblGrid>
                <a:gridCol w="6541476">
                  <a:extLst>
                    <a:ext uri="{9D8B030D-6E8A-4147-A177-3AD203B41FA5}">
                      <a16:colId xmlns:a16="http://schemas.microsoft.com/office/drawing/2014/main" val="1107733156"/>
                    </a:ext>
                  </a:extLst>
                </a:gridCol>
                <a:gridCol w="1286189">
                  <a:extLst>
                    <a:ext uri="{9D8B030D-6E8A-4147-A177-3AD203B41FA5}">
                      <a16:colId xmlns:a16="http://schemas.microsoft.com/office/drawing/2014/main" val="4192693340"/>
                    </a:ext>
                  </a:extLst>
                </a:gridCol>
                <a:gridCol w="1206529">
                  <a:extLst>
                    <a:ext uri="{9D8B030D-6E8A-4147-A177-3AD203B41FA5}">
                      <a16:colId xmlns:a16="http://schemas.microsoft.com/office/drawing/2014/main" val="410538046"/>
                    </a:ext>
                  </a:extLst>
                </a:gridCol>
                <a:gridCol w="1344915">
                  <a:extLst>
                    <a:ext uri="{9D8B030D-6E8A-4147-A177-3AD203B41FA5}">
                      <a16:colId xmlns:a16="http://schemas.microsoft.com/office/drawing/2014/main" val="126088903"/>
                    </a:ext>
                  </a:extLst>
                </a:gridCol>
              </a:tblGrid>
              <a:tr h="66502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Запад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N=266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Центр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N=391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Восток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N=367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500450"/>
                  </a:ext>
                </a:extLst>
              </a:tr>
              <a:tr h="614549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   Организовать реальные консультации с жителями перед введением изменений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B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472903"/>
                  </a:ext>
                </a:extLst>
              </a:tr>
              <a:tr h="614549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   Ввести режим работы с 8 до 17 часов (сейчас с 9 до 18), а начало работы образовательных учреждений с 7 часов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B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26293"/>
                  </a:ext>
                </a:extLst>
              </a:tr>
              <a:tr h="40815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   Ввести зимнее и летнее время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4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E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734626"/>
                  </a:ext>
                </a:extLst>
              </a:tr>
              <a:tr h="41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   Перевести западные области на час вперед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503207"/>
                  </a:ext>
                </a:extLst>
              </a:tr>
              <a:tr h="40815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   Увеличить освещение на улицах и общественных местах.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6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7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62611"/>
                  </a:ext>
                </a:extLst>
              </a:tr>
              <a:tr h="614549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   Внедрить гибкий график работы/учебы в зависимости от региона.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2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A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249134"/>
                  </a:ext>
                </a:extLst>
              </a:tr>
              <a:tr h="40815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   Другое, предложите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22437"/>
                  </a:ext>
                </a:extLst>
              </a:tr>
              <a:tr h="40815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   Никак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691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3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1804035" y="415290"/>
            <a:ext cx="461934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Описание</a:t>
            </a:r>
            <a:r>
              <a:rPr lang="en-US" alt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36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выборки</a:t>
            </a:r>
            <a:endParaRPr lang="en-US" altLang="en-US" sz="36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61669" y="1179012"/>
            <a:ext cx="10572387" cy="52636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b="1" dirty="0"/>
              <a:t>Центром исследований </a:t>
            </a:r>
            <a:r>
              <a:rPr lang="ru-RU" altLang="en-US" b="1" dirty="0" err="1"/>
              <a:t>Сандж</a:t>
            </a:r>
            <a:r>
              <a:rPr lang="ru-RU" altLang="en-US" b="1" dirty="0"/>
              <a:t> опрошено </a:t>
            </a:r>
            <a:r>
              <a:rPr lang="en-US" altLang="en-US" b="1" dirty="0"/>
              <a:t>N=</a:t>
            </a:r>
            <a:r>
              <a:rPr lang="ru-RU" altLang="en-US" b="1" dirty="0"/>
              <a:t>1024 респондента равным числом по всем регионам Казахстана. Вероятность ошибки при максимальной неопределенности признака и 95% доверительном интервале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±3.06% .</a:t>
            </a:r>
            <a:r>
              <a:rPr lang="ru-RU" altLang="en-US" b="1" dirty="0"/>
              <a:t> </a:t>
            </a:r>
          </a:p>
          <a:p>
            <a:r>
              <a:rPr lang="ru-RU" altLang="en-US" b="1" dirty="0"/>
              <a:t>Выборка была квотной по полу, возрасту и национальности. Элемент случайности обеспечивался </a:t>
            </a:r>
            <a:r>
              <a:rPr lang="ru-RU" altLang="en-US" b="1" dirty="0" err="1"/>
              <a:t>рандомным</a:t>
            </a:r>
            <a:r>
              <a:rPr lang="ru-RU" altLang="en-US" b="1" dirty="0"/>
              <a:t> выбором респондента из телефонной базы и последующими референсами. </a:t>
            </a:r>
          </a:p>
          <a:p>
            <a:endParaRPr lang="ru-RU" altLang="en-US" b="1" dirty="0"/>
          </a:p>
          <a:p>
            <a:r>
              <a:rPr lang="ru-RU" altLang="en-US" b="1" dirty="0"/>
              <a:t>Женщины составили 51.9%, мужчины – 48.1%; 63.7% - город, 36.3% - село. Национальный состав по областям соответствует региональным совокупностям.  Возраст: 18-30 лет – 27%, 31-44 – 35%, 45-61 год – 27.1%, старше 62 лет – 10.4%. Средний размер домохозяйств составил 4.27 человека. Среднее количество детей в близком окружении – 1.86.</a:t>
            </a:r>
          </a:p>
          <a:p>
            <a:endParaRPr lang="ru-RU" altLang="en-US" b="1" dirty="0"/>
          </a:p>
          <a:p>
            <a:r>
              <a:rPr lang="ru-RU" altLang="en-US" b="1" dirty="0"/>
              <a:t>По занятости работники частных компании составили 24.5%, крупных компаний – 7.4%, предприниматели – 17.2%, бюджетники – 12.1%, самозанятые – 10.7%, пенсионеры – 8.7%, работники госорганов – 7.4%, домохозяйки – 4.4%, студенты – 4.1%, безработные – 1.6%, другие – 0.8%. Сфера услуг – 21.9%, строительство – 15.9%, торговля – 12.5%, образование, здравоохранение – 14.8%, сельское хозяйство – 6.1%. </a:t>
            </a:r>
          </a:p>
          <a:p>
            <a:endParaRPr lang="ru-RU" altLang="en-US" b="1" dirty="0"/>
          </a:p>
          <a:p>
            <a:r>
              <a:rPr lang="ru-RU" altLang="en-US" b="1" dirty="0">
                <a:solidFill>
                  <a:schemeClr val="bg1"/>
                </a:solidFill>
              </a:rPr>
              <a:t>Опрос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ange-1">
            <a:extLst>
              <a:ext uri="{FF2B5EF4-FFF2-40B4-BE49-F238E27FC236}">
                <a16:creationId xmlns:a16="http://schemas.microsoft.com/office/drawing/2014/main" id="{FF54FE9B-3DF2-1D92-0E94-27C39FF86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185" y="415290"/>
            <a:ext cx="1528195" cy="465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71FD78B-451C-7372-DF9F-737B9368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Центр исследований </a:t>
            </a:r>
            <a:r>
              <a:rPr lang="ru-RU" dirty="0" err="1"/>
              <a:t>Сандж</a:t>
            </a:r>
            <a:r>
              <a:rPr lang="ru-RU" dirty="0"/>
              <a:t>, 4.12.2024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754EAC0-6562-5EED-4D7E-F106C4E0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E149-5181-4510-BC02-D6D1A0E7D206}" type="slidenum">
              <a:rPr lang="ru-RU" smtClean="0"/>
              <a:t>2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3EA32D-8C95-6A6E-0297-6FFD0262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77" y="202567"/>
            <a:ext cx="10380346" cy="59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4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7C09C-48E9-0DCA-0CE8-3150E012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5" y="50515"/>
            <a:ext cx="10873560" cy="679904"/>
          </a:xfrm>
        </p:spPr>
        <p:txBody>
          <a:bodyPr>
            <a:noAutofit/>
          </a:bodyPr>
          <a:lstStyle/>
          <a:p>
            <a:r>
              <a:rPr lang="ru-RU" sz="2800" b="1" dirty="0"/>
              <a:t>Как повлиял переход на единый часовой пояс на Вас и Ваших близких?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60AE44-125B-825E-03EF-46E8B4B4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E149-5181-4510-BC02-D6D1A0E7D206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D91CBC7-7170-7593-9CF1-F2D0717E7659}"/>
              </a:ext>
            </a:extLst>
          </p:cNvPr>
          <p:cNvGraphicFramePr>
            <a:graphicFrameLocks/>
          </p:cNvGraphicFramePr>
          <p:nvPr/>
        </p:nvGraphicFramePr>
        <p:xfrm>
          <a:off x="2246325" y="919697"/>
          <a:ext cx="2467623" cy="206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C3259212-CF07-D05C-45D0-383A5453C8B5}"/>
              </a:ext>
            </a:extLst>
          </p:cNvPr>
          <p:cNvGraphicFramePr>
            <a:graphicFrameLocks/>
          </p:cNvGraphicFramePr>
          <p:nvPr/>
        </p:nvGraphicFramePr>
        <p:xfrm>
          <a:off x="7478054" y="879368"/>
          <a:ext cx="2533650" cy="211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8ED46E9-C36C-7EC7-89F3-1B80A0F599F0}"/>
              </a:ext>
            </a:extLst>
          </p:cNvPr>
          <p:cNvGraphicFramePr>
            <a:graphicFrameLocks/>
          </p:cNvGraphicFramePr>
          <p:nvPr/>
        </p:nvGraphicFramePr>
        <p:xfrm>
          <a:off x="5010432" y="904761"/>
          <a:ext cx="2467622" cy="206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72D321-F2D8-5B20-4D60-BDEE46542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427" y="3132613"/>
            <a:ext cx="6760864" cy="37762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B92340-BB63-5B29-5B91-748C92B7566E}"/>
              </a:ext>
            </a:extLst>
          </p:cNvPr>
          <p:cNvSpPr txBox="1"/>
          <p:nvPr/>
        </p:nvSpPr>
        <p:spPr>
          <a:xfrm>
            <a:off x="3748035" y="4661776"/>
            <a:ext cx="10852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L</a:t>
            </a:r>
            <a:r>
              <a:rPr lang="en-US" dirty="0"/>
              <a:t> </a:t>
            </a:r>
            <a:r>
              <a:rPr lang="ru-RU" dirty="0"/>
              <a:t>10.6%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6D8FE9-2A43-7483-56F3-74A43F9D6174}"/>
              </a:ext>
            </a:extLst>
          </p:cNvPr>
          <p:cNvSpPr txBox="1"/>
          <p:nvPr/>
        </p:nvSpPr>
        <p:spPr>
          <a:xfrm>
            <a:off x="5576835" y="4933996"/>
            <a:ext cx="11618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L</a:t>
            </a:r>
            <a:r>
              <a:rPr lang="ru-RU" dirty="0"/>
              <a:t> 54.2%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BFC58B-FDCC-6F9C-D32E-3B93200941F6}"/>
              </a:ext>
            </a:extLst>
          </p:cNvPr>
          <p:cNvSpPr txBox="1"/>
          <p:nvPr/>
        </p:nvSpPr>
        <p:spPr>
          <a:xfrm>
            <a:off x="7170982" y="4641609"/>
            <a:ext cx="15638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 </a:t>
            </a:r>
            <a:r>
              <a:rPr lang="ru-RU" sz="2400" dirty="0"/>
              <a:t>84.6%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EBC788-2EB6-B146-78A8-DFDDFD352C95}"/>
              </a:ext>
            </a:extLst>
          </p:cNvPr>
          <p:cNvSpPr txBox="1"/>
          <p:nvPr/>
        </p:nvSpPr>
        <p:spPr>
          <a:xfrm>
            <a:off x="1808703" y="6114987"/>
            <a:ext cx="104000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 млн жителей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6F3784-EFDA-42E7-EBDC-40797FB63437}"/>
              </a:ext>
            </a:extLst>
          </p:cNvPr>
          <p:cNvSpPr txBox="1"/>
          <p:nvPr/>
        </p:nvSpPr>
        <p:spPr>
          <a:xfrm>
            <a:off x="6738688" y="6438153"/>
            <a:ext cx="104000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млн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3A0034-8163-78D5-8387-5E069ADEA03E}"/>
              </a:ext>
            </a:extLst>
          </p:cNvPr>
          <p:cNvSpPr txBox="1"/>
          <p:nvPr/>
        </p:nvSpPr>
        <p:spPr>
          <a:xfrm>
            <a:off x="9077009" y="6161154"/>
            <a:ext cx="1040006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млн жителей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00D4E6-6CEB-0048-1E71-4142905A7F36}"/>
              </a:ext>
            </a:extLst>
          </p:cNvPr>
          <p:cNvSpPr txBox="1"/>
          <p:nvPr/>
        </p:nvSpPr>
        <p:spPr>
          <a:xfrm>
            <a:off x="10060486" y="919697"/>
            <a:ext cx="18406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ОТРИЦАТЕЛЬНО ПОВЛИЛ ПЕРЕВОД ВРЕМЕНИ именно в восточной части страны – 84.6%. В западной части страны недовольных всего 10.6%, в центральных – 54.2%. Таким образом, НИКАКОГО ПОЗИТИВНОГО ВЛИЯНИЯ НЕ ПРОИЗОШЛО.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54CDF8-25DE-7B47-990E-06C664DD52E6}"/>
              </a:ext>
            </a:extLst>
          </p:cNvPr>
          <p:cNvSpPr txBox="1"/>
          <p:nvPr/>
        </p:nvSpPr>
        <p:spPr>
          <a:xfrm>
            <a:off x="209072" y="889143"/>
            <a:ext cx="19826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Правительство заявляло, что перевод времени положительно скажется на людях, произойдет синхронизация с естественным временем. Однако, мы видим обратное. Ввод единого часового пояса </a:t>
            </a:r>
            <a:r>
              <a:rPr lang="en-US" dirty="0"/>
              <a:t>“</a:t>
            </a:r>
            <a:r>
              <a:rPr lang="ru-RU" dirty="0"/>
              <a:t>положительно повлиял</a:t>
            </a:r>
            <a:r>
              <a:rPr lang="en-US" dirty="0"/>
              <a:t>”</a:t>
            </a:r>
            <a:r>
              <a:rPr lang="ru-RU" dirty="0"/>
              <a:t> там, где ВРЕМЯ НЕ ИЗМЕНИЛОСЬ. </a:t>
            </a:r>
          </a:p>
        </p:txBody>
      </p:sp>
    </p:spTree>
    <p:extLst>
      <p:ext uri="{BB962C8B-B14F-4D97-AF65-F5344CB8AC3E}">
        <p14:creationId xmlns:p14="http://schemas.microsoft.com/office/powerpoint/2010/main" val="143601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AC60-8C86-338D-6325-6BB8A0F8B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D863C-4FE3-9449-7960-09312614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61" y="284622"/>
            <a:ext cx="10515600" cy="679904"/>
          </a:xfrm>
        </p:spPr>
        <p:txBody>
          <a:bodyPr>
            <a:normAutofit/>
          </a:bodyPr>
          <a:lstStyle/>
          <a:p>
            <a:r>
              <a:rPr lang="ru-RU" sz="3200" b="1" dirty="0"/>
              <a:t>Координаты областей Казахстана по восточной долготе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F48147-7AD7-2A1A-D800-5D1948F8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E149-5181-4510-BC02-D6D1A0E7D206}" type="slidenum">
              <a:rPr lang="ru-RU" smtClean="0"/>
              <a:t>4</a:t>
            </a:fld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0A59FA-60A7-A926-DB89-26EFB3266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496" y="2992314"/>
            <a:ext cx="6760864" cy="37762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2B6559-B992-5337-64C3-C254969E73EF}"/>
              </a:ext>
            </a:extLst>
          </p:cNvPr>
          <p:cNvSpPr txBox="1"/>
          <p:nvPr/>
        </p:nvSpPr>
        <p:spPr>
          <a:xfrm>
            <a:off x="3748035" y="4661776"/>
            <a:ext cx="10852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L</a:t>
            </a:r>
            <a:r>
              <a:rPr lang="en-US" dirty="0"/>
              <a:t> </a:t>
            </a:r>
            <a:r>
              <a:rPr lang="ru-RU" dirty="0"/>
              <a:t>10.6%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ACE2A1-915F-2636-AC9B-639E52AACD50}"/>
              </a:ext>
            </a:extLst>
          </p:cNvPr>
          <p:cNvSpPr txBox="1"/>
          <p:nvPr/>
        </p:nvSpPr>
        <p:spPr>
          <a:xfrm>
            <a:off x="5576835" y="4731762"/>
            <a:ext cx="11618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L</a:t>
            </a:r>
            <a:r>
              <a:rPr lang="ru-RU" dirty="0"/>
              <a:t> 54.2%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FF7E69-B1F3-57BA-0C59-47B576D308CE}"/>
              </a:ext>
            </a:extLst>
          </p:cNvPr>
          <p:cNvSpPr txBox="1"/>
          <p:nvPr/>
        </p:nvSpPr>
        <p:spPr>
          <a:xfrm>
            <a:off x="7170982" y="4641609"/>
            <a:ext cx="15638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ingdings" panose="05000000000000000000" pitchFamily="2" charset="2"/>
              </a:rPr>
              <a:t> </a:t>
            </a:r>
            <a:r>
              <a:rPr lang="ru-RU" sz="2400" dirty="0"/>
              <a:t>84.6%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E557C1-DBEF-1E98-52AA-916D4C0CE788}"/>
              </a:ext>
            </a:extLst>
          </p:cNvPr>
          <p:cNvSpPr txBox="1"/>
          <p:nvPr/>
        </p:nvSpPr>
        <p:spPr>
          <a:xfrm>
            <a:off x="1808703" y="6114987"/>
            <a:ext cx="104000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 млн жителей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BA5F0F-2308-3D5B-54CC-B24B1F7C03E5}"/>
              </a:ext>
            </a:extLst>
          </p:cNvPr>
          <p:cNvSpPr txBox="1"/>
          <p:nvPr/>
        </p:nvSpPr>
        <p:spPr>
          <a:xfrm>
            <a:off x="6738688" y="6438153"/>
            <a:ext cx="104000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млн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FD5170-C195-8F56-F64D-818739FC91BA}"/>
              </a:ext>
            </a:extLst>
          </p:cNvPr>
          <p:cNvSpPr txBox="1"/>
          <p:nvPr/>
        </p:nvSpPr>
        <p:spPr>
          <a:xfrm>
            <a:off x="8734830" y="6161154"/>
            <a:ext cx="1040006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 млн жителей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1CEFC3D-23A2-2E62-A655-05D2605FDD62}"/>
              </a:ext>
            </a:extLst>
          </p:cNvPr>
          <p:cNvGraphicFramePr>
            <a:graphicFrameLocks noGrp="1"/>
          </p:cNvGraphicFramePr>
          <p:nvPr/>
        </p:nvGraphicFramePr>
        <p:xfrm>
          <a:off x="2582431" y="1255488"/>
          <a:ext cx="6760860" cy="1377760"/>
        </p:xfrm>
        <a:graphic>
          <a:graphicData uri="http://schemas.openxmlformats.org/drawingml/2006/table">
            <a:tbl>
              <a:tblPr/>
              <a:tblGrid>
                <a:gridCol w="338043">
                  <a:extLst>
                    <a:ext uri="{9D8B030D-6E8A-4147-A177-3AD203B41FA5}">
                      <a16:colId xmlns:a16="http://schemas.microsoft.com/office/drawing/2014/main" val="1826112329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3366243550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3339611595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2817853384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3765738325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428814915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2312789960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3587982002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3582397638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3208823455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2317642671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2767660085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1657769490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3685915686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762275413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597461820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337887368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1673261419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1346910025"/>
                    </a:ext>
                  </a:extLst>
                </a:gridCol>
                <a:gridCol w="338043">
                  <a:extLst>
                    <a:ext uri="{9D8B030D-6E8A-4147-A177-3AD203B41FA5}">
                      <a16:colId xmlns:a16="http://schemas.microsoft.com/office/drawing/2014/main" val="3988367992"/>
                    </a:ext>
                  </a:extLst>
                </a:gridCol>
              </a:tblGrid>
              <a:tr h="1197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Мангистауская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ЗКО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Атырауская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Актюбинская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Кызылординская 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Костанайская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Улытау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Туркестанская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СКО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Акмолинская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Шымкент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Жамбылская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Астана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Карагандинская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Алматы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Павлодарская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Алматинская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Жетысу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Абай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ВКО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60613"/>
                  </a:ext>
                </a:extLst>
              </a:tr>
              <a:tr h="180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714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D0AA71-46F9-BAD7-02DD-0AA189FDCB2A}"/>
              </a:ext>
            </a:extLst>
          </p:cNvPr>
          <p:cNvSpPr txBox="1"/>
          <p:nvPr/>
        </p:nvSpPr>
        <p:spPr>
          <a:xfrm>
            <a:off x="191324" y="1278037"/>
            <a:ext cx="19826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Казахстан расположен в четырех часовых поясах, но в основном в поясе +4 и +5. По долготе от 50° до 85° восточной долготы. Это значит 2-3 часа разницы во времени, когда солнце находится в зените. 70 меридиан мог бы стать линией раздела на 4 и 5 пояс.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757B5-566F-1451-FBAC-B92F55968674}"/>
              </a:ext>
            </a:extLst>
          </p:cNvPr>
          <p:cNvSpPr txBox="1"/>
          <p:nvPr/>
        </p:nvSpPr>
        <p:spPr>
          <a:xfrm>
            <a:off x="9809700" y="1192027"/>
            <a:ext cx="19826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регионах, где респонденты сказали, что переход на </a:t>
            </a:r>
            <a:r>
              <a:rPr lang="ru-RU" dirty="0" err="1"/>
              <a:t>ед.часовой</a:t>
            </a:r>
            <a:r>
              <a:rPr lang="ru-RU" dirty="0"/>
              <a:t> пояс негативно повлиял, проживает 16 млн жителей из общего числа 20 млн. Экстраполируя, можно сказать, что количество недовольных переводом времени 11.5 млн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80023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50B3A8A-856B-FE19-A261-659E8F3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E149-5181-4510-BC02-D6D1A0E7D206}" type="slidenum">
              <a:rPr lang="ru-RU" smtClean="0"/>
              <a:t>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237C06-16D6-358F-B9DB-0492BD9A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642" y="940044"/>
            <a:ext cx="10001459" cy="359755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D4D6D52-098C-7E6C-B7A1-38C97365F2C5}"/>
              </a:ext>
            </a:extLst>
          </p:cNvPr>
          <p:cNvSpPr txBox="1">
            <a:spLocks/>
          </p:cNvSpPr>
          <p:nvPr/>
        </p:nvSpPr>
        <p:spPr>
          <a:xfrm>
            <a:off x="838200" y="198515"/>
            <a:ext cx="10515600" cy="9738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Как повлиял переход на единый часовой пояс на Вас и ваших близких?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F0D1C3C-80B5-F256-92F9-A4F8462AE648}"/>
              </a:ext>
            </a:extLst>
          </p:cNvPr>
          <p:cNvGraphicFramePr>
            <a:graphicFrameLocks/>
          </p:cNvGraphicFramePr>
          <p:nvPr/>
        </p:nvGraphicFramePr>
        <p:xfrm>
          <a:off x="1485697" y="821950"/>
          <a:ext cx="10624024" cy="603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FCB5805-2696-8937-D3D2-9FEF8CE7F5F4}"/>
              </a:ext>
            </a:extLst>
          </p:cNvPr>
          <p:cNvSpPr txBox="1"/>
          <p:nvPr/>
        </p:nvSpPr>
        <p:spPr>
          <a:xfrm>
            <a:off x="82279" y="1183135"/>
            <a:ext cx="185859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Отчет ПРГ был утвержден 01.12.2023 и предложено введение в РК единого часового пояса UTC+5. По мнению экспертов указанный вариант является наиболее правильным и приемлемым вариантом для большинства регионов Казахстана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23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8FD16B-5B2B-EBE2-F41E-F412EAD4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E149-5181-4510-BC02-D6D1A0E7D206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CB9B9571-966A-BD53-2498-41BECE1F8712}"/>
              </a:ext>
            </a:extLst>
          </p:cNvPr>
          <p:cNvGraphicFramePr>
            <a:graphicFrameLocks/>
          </p:cNvGraphicFramePr>
          <p:nvPr/>
        </p:nvGraphicFramePr>
        <p:xfrm>
          <a:off x="436179" y="2238376"/>
          <a:ext cx="4939862" cy="448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79A76FBA-CD56-FA68-3914-A544B3FCC3D6}"/>
              </a:ext>
            </a:extLst>
          </p:cNvPr>
          <p:cNvGraphicFramePr>
            <a:graphicFrameLocks/>
          </p:cNvGraphicFramePr>
          <p:nvPr/>
        </p:nvGraphicFramePr>
        <p:xfrm>
          <a:off x="6035565" y="2238376"/>
          <a:ext cx="5318235" cy="448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1AA5B24-74FE-1EEF-8A99-41EAF40A1C9F}"/>
              </a:ext>
            </a:extLst>
          </p:cNvPr>
          <p:cNvSpPr txBox="1"/>
          <p:nvPr/>
        </p:nvSpPr>
        <p:spPr>
          <a:xfrm>
            <a:off x="170851" y="391207"/>
            <a:ext cx="11850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Из Пояснительной записки к проекту Постановления Правительства: «Применение опережающего времени способствует и является одним из факторов обострения целого ряда заболеваний. В первую очередь, следует отметить десинхроноз, выражающийся в накоплении усталости, снижении умственной и физической работоспособности, нарушении сна, расстройстве пищеварения и т.д.» </a:t>
            </a:r>
          </a:p>
          <a:p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 реальности видно, что как раз после перевода времени у жителей восточных и центральных регионов наблюдается ухудшение сна, самочувствия и снижение работоспособности.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009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0AEE6E-DF61-639B-8EBD-5603F75B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E149-5181-4510-BC02-D6D1A0E7D206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2BF5F52-3A9B-371D-393E-1D0AE24EEE20}"/>
              </a:ext>
            </a:extLst>
          </p:cNvPr>
          <p:cNvGraphicFramePr>
            <a:graphicFrameLocks/>
          </p:cNvGraphicFramePr>
          <p:nvPr/>
        </p:nvGraphicFramePr>
        <p:xfrm>
          <a:off x="4335518" y="1544988"/>
          <a:ext cx="7252138" cy="481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C26914E-AB5B-9583-AD02-A900AB53BF32}"/>
              </a:ext>
            </a:extLst>
          </p:cNvPr>
          <p:cNvSpPr txBox="1"/>
          <p:nvPr/>
        </p:nvSpPr>
        <p:spPr>
          <a:xfrm>
            <a:off x="413284" y="262870"/>
            <a:ext cx="11300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 Пояснительной записке к проекту Постановления отмечается, что «</a:t>
            </a:r>
            <a:r>
              <a:rPr lang="ru-RU" sz="200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регулирование часовых поясов или их синхронизация с солнечным (природным, натуральным) временем будут иметь значительное влияние на здоровье населения, экономику, образование, безопасность и окружающую среду</a:t>
            </a: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». 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958C5-04A5-CF15-068F-A7B8BDBDF7B9}"/>
              </a:ext>
            </a:extLst>
          </p:cNvPr>
          <p:cNvSpPr txBox="1"/>
          <p:nvPr/>
        </p:nvSpPr>
        <p:spPr>
          <a:xfrm>
            <a:off x="413284" y="1951672"/>
            <a:ext cx="341773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47675"/>
            <a:r>
              <a:rPr lang="ru-RU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Из Пояснительной записки к проекту Постановления: </a:t>
            </a:r>
          </a:p>
          <a:p>
            <a:pPr marL="0" marR="0" indent="447675"/>
            <a:r>
              <a:rPr lang="ru-RU" sz="20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«13. Результаты расчетов, подтверждающих снижение и (или) увеличение затрат субъектов частного предпринимательства в связи с введением в действие проекта.</a:t>
            </a:r>
            <a:endParaRPr lang="ru-RU" sz="20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 indent="447675"/>
            <a:endParaRPr lang="ru-RU" sz="2000" spc="5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 indent="447675"/>
            <a:r>
              <a:rPr lang="ru-RU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Не требуется».</a:t>
            </a:r>
            <a:endParaRPr lang="ru-RU" sz="20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770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DA3B-B9A8-5609-2477-08480D0E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9" y="233519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Кто пострадал от введения единого часового пояса?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956660-A55E-DB20-41AE-8EEA09E8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E149-5181-4510-BC02-D6D1A0E7D206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AADC702-6CB1-0D3E-2649-2FBB98E02A61}"/>
              </a:ext>
            </a:extLst>
          </p:cNvPr>
          <p:cNvGraphicFramePr>
            <a:graphicFrameLocks/>
          </p:cNvGraphicFramePr>
          <p:nvPr/>
        </p:nvGraphicFramePr>
        <p:xfrm>
          <a:off x="2937467" y="777429"/>
          <a:ext cx="8812404" cy="575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DCC0CA7-BF0A-5C2F-41CB-CAC540B500C4}"/>
              </a:ext>
            </a:extLst>
          </p:cNvPr>
          <p:cNvSpPr txBox="1"/>
          <p:nvPr/>
        </p:nvSpPr>
        <p:spPr>
          <a:xfrm>
            <a:off x="298714" y="777429"/>
            <a:ext cx="249178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0215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ПЗ к проекту ПП: «Переход на UTC+5 с медицинской точки зрения будет положительно влиять на организм человека, 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 особенности детей. Адаптация к единоразовому переходу (к единому времени) пройдёт безболезненно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благодаря положительной перестройке нервных, гуморальных и иммунных механизмов регуляции функций организма человека в соответствии с природными ритмами.</a:t>
            </a:r>
            <a:endParaRPr lang="ru-RU" sz="16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534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A6CAE-4092-FDED-48D2-1E6980EA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9710"/>
          </a:xfrm>
        </p:spPr>
        <p:txBody>
          <a:bodyPr>
            <a:normAutofit/>
          </a:bodyPr>
          <a:lstStyle/>
          <a:p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ОТРАСЛИ ВЫИГРАЛИ И КАКИЕ ПОСТРАДАЛИ от перехода на единый часовой пояс?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18184B-BCA6-E5CA-BCF3-6200D9E7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E149-5181-4510-BC02-D6D1A0E7D206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BBD6671-CC6E-D2C2-6DDA-F015F8967953}"/>
              </a:ext>
            </a:extLst>
          </p:cNvPr>
          <p:cNvGraphicFramePr>
            <a:graphicFrameLocks noGrp="1"/>
          </p:cNvGraphicFramePr>
          <p:nvPr/>
        </p:nvGraphicFramePr>
        <p:xfrm>
          <a:off x="451946" y="2215220"/>
          <a:ext cx="5436386" cy="4194376"/>
        </p:xfrm>
        <a:graphic>
          <a:graphicData uri="http://schemas.openxmlformats.org/drawingml/2006/table">
            <a:tbl>
              <a:tblPr/>
              <a:tblGrid>
                <a:gridCol w="2103126">
                  <a:extLst>
                    <a:ext uri="{9D8B030D-6E8A-4147-A177-3AD203B41FA5}">
                      <a16:colId xmlns:a16="http://schemas.microsoft.com/office/drawing/2014/main" val="2871254916"/>
                    </a:ext>
                  </a:extLst>
                </a:gridCol>
                <a:gridCol w="833315">
                  <a:extLst>
                    <a:ext uri="{9D8B030D-6E8A-4147-A177-3AD203B41FA5}">
                      <a16:colId xmlns:a16="http://schemas.microsoft.com/office/drawing/2014/main" val="272155758"/>
                    </a:ext>
                  </a:extLst>
                </a:gridCol>
                <a:gridCol w="833315">
                  <a:extLst>
                    <a:ext uri="{9D8B030D-6E8A-4147-A177-3AD203B41FA5}">
                      <a16:colId xmlns:a16="http://schemas.microsoft.com/office/drawing/2014/main" val="61879769"/>
                    </a:ext>
                  </a:extLst>
                </a:gridCol>
                <a:gridCol w="833315">
                  <a:extLst>
                    <a:ext uri="{9D8B030D-6E8A-4147-A177-3AD203B41FA5}">
                      <a16:colId xmlns:a16="http://schemas.microsoft.com/office/drawing/2014/main" val="3993486030"/>
                    </a:ext>
                  </a:extLst>
                </a:gridCol>
                <a:gridCol w="833315">
                  <a:extLst>
                    <a:ext uri="{9D8B030D-6E8A-4147-A177-3AD203B41FA5}">
                      <a16:colId xmlns:a16="http://schemas.microsoft.com/office/drawing/2014/main" val="1494161758"/>
                    </a:ext>
                  </a:extLst>
                </a:gridCol>
              </a:tblGrid>
              <a:tr h="21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264A60"/>
                          </a:solidFill>
                          <a:effectLst/>
                          <a:latin typeface="Calibri" panose="020F0502020204030204" pitchFamily="34" charset="0"/>
                        </a:rPr>
                        <a:t>ЗАПАД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264A60"/>
                          </a:solidFill>
                          <a:effectLst/>
                          <a:latin typeface="Calibri" panose="020F0502020204030204" pitchFamily="34" charset="0"/>
                        </a:rPr>
                        <a:t> ЦЕНТР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264A60"/>
                          </a:solidFill>
                          <a:effectLst/>
                          <a:latin typeface="Calibri" panose="020F0502020204030204" pitchFamily="34" charset="0"/>
                        </a:rPr>
                        <a:t>ВОСТОК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264A60"/>
                          </a:solidFill>
                          <a:effectLst/>
                          <a:latin typeface="Calibri" panose="020F0502020204030204" pitchFamily="34" charset="0"/>
                        </a:rPr>
                        <a:t>ВКО, АБАЙ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716398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СТРОИТЕЛЬСТВО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48.8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1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72.7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86.7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1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732239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49.5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83.7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375788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Кафе, столовые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45.7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6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926466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Рестораны, сфера развлечений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A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44.8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424459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Сфера услуг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40.3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51.4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161536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Курьеры и доставка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D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54.3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7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21410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ТОРГОВЦЫ НА БАЗАРАХ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60.1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78.1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91.4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24572"/>
                  </a:ext>
                </a:extLst>
              </a:tr>
              <a:tr h="419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Торговцы магазинов, торговых центров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23.3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35.8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55.2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666815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Транспортники, таксисты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48.6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1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014031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Сфера энергетики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726595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ФЕРМЕРЫ, СХ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45.5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6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65.8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65.7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93595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 и связь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38.8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58767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14.7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50.3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66.9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69.5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67532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МЕДИЦИНА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46.4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70.5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88759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Социальные услуги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44.2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801708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Госорганы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14.6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18.4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15993"/>
                  </a:ext>
                </a:extLst>
              </a:tr>
              <a:tr h="215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Коммунальные службы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548308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9DE213B-EC72-BD74-79E6-18CB405D1124}"/>
              </a:ext>
            </a:extLst>
          </p:cNvPr>
          <p:cNvGraphicFramePr>
            <a:graphicFrameLocks noGrp="1"/>
          </p:cNvGraphicFramePr>
          <p:nvPr/>
        </p:nvGraphicFramePr>
        <p:xfrm>
          <a:off x="6095998" y="2215220"/>
          <a:ext cx="5257802" cy="4194372"/>
        </p:xfrm>
        <a:graphic>
          <a:graphicData uri="http://schemas.openxmlformats.org/drawingml/2006/table">
            <a:tbl>
              <a:tblPr/>
              <a:tblGrid>
                <a:gridCol w="2034038">
                  <a:extLst>
                    <a:ext uri="{9D8B030D-6E8A-4147-A177-3AD203B41FA5}">
                      <a16:colId xmlns:a16="http://schemas.microsoft.com/office/drawing/2014/main" val="4262046899"/>
                    </a:ext>
                  </a:extLst>
                </a:gridCol>
                <a:gridCol w="805941">
                  <a:extLst>
                    <a:ext uri="{9D8B030D-6E8A-4147-A177-3AD203B41FA5}">
                      <a16:colId xmlns:a16="http://schemas.microsoft.com/office/drawing/2014/main" val="2059902376"/>
                    </a:ext>
                  </a:extLst>
                </a:gridCol>
                <a:gridCol w="805941">
                  <a:extLst>
                    <a:ext uri="{9D8B030D-6E8A-4147-A177-3AD203B41FA5}">
                      <a16:colId xmlns:a16="http://schemas.microsoft.com/office/drawing/2014/main" val="1155588180"/>
                    </a:ext>
                  </a:extLst>
                </a:gridCol>
                <a:gridCol w="805941">
                  <a:extLst>
                    <a:ext uri="{9D8B030D-6E8A-4147-A177-3AD203B41FA5}">
                      <a16:colId xmlns:a16="http://schemas.microsoft.com/office/drawing/2014/main" val="794898422"/>
                    </a:ext>
                  </a:extLst>
                </a:gridCol>
                <a:gridCol w="805941">
                  <a:extLst>
                    <a:ext uri="{9D8B030D-6E8A-4147-A177-3AD203B41FA5}">
                      <a16:colId xmlns:a16="http://schemas.microsoft.com/office/drawing/2014/main" val="804218563"/>
                    </a:ext>
                  </a:extLst>
                </a:gridCol>
              </a:tblGrid>
              <a:tr h="204502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264A60"/>
                          </a:solidFill>
                          <a:effectLst/>
                          <a:latin typeface="Calibri" panose="020F0502020204030204" pitchFamily="34" charset="0"/>
                        </a:rPr>
                        <a:t>ЗАПАД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264A60"/>
                          </a:solidFill>
                          <a:effectLst/>
                          <a:latin typeface="Calibri" panose="020F0502020204030204" pitchFamily="34" charset="0"/>
                        </a:rPr>
                        <a:t> ЦЕНТР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264A60"/>
                          </a:solidFill>
                          <a:effectLst/>
                          <a:latin typeface="Calibri" panose="020F0502020204030204" pitchFamily="34" charset="0"/>
                        </a:rPr>
                        <a:t>ВОСТОК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264A60"/>
                          </a:solidFill>
                          <a:effectLst/>
                          <a:latin typeface="Calibri" panose="020F0502020204030204" pitchFamily="34" charset="0"/>
                        </a:rPr>
                        <a:t>ВКО, АБАЙ</a:t>
                      </a:r>
                    </a:p>
                  </a:txBody>
                  <a:tcPr marL="8738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240932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Строительство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23185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35424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КАФЕ, СТОЛОВЫЕ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6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32285"/>
                  </a:ext>
                </a:extLst>
              </a:tr>
              <a:tr h="411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РЕСТОРАНЫ, СФЕРА РАЗВЛЕЧЕНИЙ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17.0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21392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Сфера услуг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16.2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785425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Курьеры и доставка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5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16.4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437366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Торговцы на базарах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40175"/>
                  </a:ext>
                </a:extLst>
              </a:tr>
              <a:tr h="411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Торговцы магазинов, торговых центров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17.9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A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232497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ТРАНСПОРТНИКИ, ТАКСИСТЫ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15.1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41.2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2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35.8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8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32628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СФЕРА ЭНЕРГЕТИКИ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9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49.6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A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56.4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3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60.6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341451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Фермеры, СХ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56606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 и связь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69037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Образование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348325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Медицина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32536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Социальные услуги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362343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Госорганы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205296"/>
                  </a:ext>
                </a:extLst>
              </a:tr>
              <a:tr h="211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Коммунальные службы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277" marR="8738" marT="8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7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10205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8738" marR="8738" marT="8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9143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354EA0-2FF1-723C-DBD5-00BB7C9DD388}"/>
              </a:ext>
            </a:extLst>
          </p:cNvPr>
          <p:cNvSpPr txBox="1"/>
          <p:nvPr/>
        </p:nvSpPr>
        <p:spPr>
          <a:xfrm>
            <a:off x="3951515" y="1746327"/>
            <a:ext cx="1615272" cy="369332"/>
          </a:xfrm>
          <a:prstGeom prst="rect">
            <a:avLst/>
          </a:prstGeom>
          <a:solidFill>
            <a:srgbClr val="F9907F"/>
          </a:solidFill>
        </p:spPr>
        <p:txBody>
          <a:bodyPr wrap="square">
            <a:spAutoFit/>
          </a:bodyPr>
          <a:lstStyle/>
          <a:p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ПОСТРАДАЛИ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0BD331-84A1-B610-D816-56081E8D5DAB}"/>
              </a:ext>
            </a:extLst>
          </p:cNvPr>
          <p:cNvSpPr txBox="1"/>
          <p:nvPr/>
        </p:nvSpPr>
        <p:spPr>
          <a:xfrm>
            <a:off x="9185448" y="1718671"/>
            <a:ext cx="19468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ru-RU" sz="105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ВЫИГРАЛИ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E5BFD-E94C-77B0-A9A6-58509C381937}"/>
              </a:ext>
            </a:extLst>
          </p:cNvPr>
          <p:cNvSpPr txBox="1"/>
          <p:nvPr/>
        </p:nvSpPr>
        <p:spPr>
          <a:xfrm>
            <a:off x="723480" y="866670"/>
            <a:ext cx="5164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Пострадали все отрасли, но особенно 6 отраслей: торговля на базарах, строительство, производство, образование, медицина, фермерство (более 60-91%), даже госслужащие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86542B-F446-D31C-41D3-4AA7B04D5CE1}"/>
              </a:ext>
            </a:extLst>
          </p:cNvPr>
          <p:cNvSpPr txBox="1"/>
          <p:nvPr/>
        </p:nvSpPr>
        <p:spPr>
          <a:xfrm>
            <a:off x="6303670" y="1104397"/>
            <a:ext cx="5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Выигрышей мало, только сфера энергетики (60%), рестораны и развлечения (32%).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99E97F-F3F1-4D1B-89F4-0DDA9078F5BC}"/>
              </a:ext>
            </a:extLst>
          </p:cNvPr>
          <p:cNvSpPr txBox="1"/>
          <p:nvPr/>
        </p:nvSpPr>
        <p:spPr>
          <a:xfrm>
            <a:off x="123453" y="6509156"/>
            <a:ext cx="11230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«Благоприятно скажется на ведении бизнеса, Поможет улучшить координацию всех государственных органов»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307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1436</Words>
  <Application>Microsoft Office PowerPoint</Application>
  <PresentationFormat>Широкоэкранный</PresentationFormat>
  <Paragraphs>418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Biome</vt:lpstr>
      <vt:lpstr>Calibri</vt:lpstr>
      <vt:lpstr>Calibri Light</vt:lpstr>
      <vt:lpstr>Times New Roman</vt:lpstr>
      <vt:lpstr>Wingdings</vt:lpstr>
      <vt:lpstr>Тема Office</vt:lpstr>
      <vt:lpstr>Казахстанцы о введении единого часового пояса в Казахстане</vt:lpstr>
      <vt:lpstr>Презентация PowerPoint</vt:lpstr>
      <vt:lpstr>Как повлиял переход на единый часовой пояс на Вас и Ваших близких? </vt:lpstr>
      <vt:lpstr>Координаты областей Казахстана по восточной долготе</vt:lpstr>
      <vt:lpstr>Презентация PowerPoint</vt:lpstr>
      <vt:lpstr>Презентация PowerPoint</vt:lpstr>
      <vt:lpstr>Презентация PowerPoint</vt:lpstr>
      <vt:lpstr>Кто пострадал от введения единого часового пояса?</vt:lpstr>
      <vt:lpstr>КАКИЕ ОТРАСЛИ ВЫИГРАЛИ И КАКИЕ ПОСТРАДАЛИ от перехода на единый часовой пояс?</vt:lpstr>
      <vt:lpstr>Принимая Постановление, Правительство намеренно проигнорировало права и свободы граждан, а также предпринимателей</vt:lpstr>
      <vt:lpstr>Большинство населения Казахстана за отмену Постановления о введении единого часового пояса</vt:lpstr>
      <vt:lpstr>Если постановление останется в силе, как, по Вашему мнению, можно улучшить ситуацию?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Janar Jandosova</dc:creator>
  <cp:lastModifiedBy>Janar Jandosova</cp:lastModifiedBy>
  <cp:revision>5</cp:revision>
  <cp:lastPrinted>2024-12-04T04:20:44Z</cp:lastPrinted>
  <dcterms:created xsi:type="dcterms:W3CDTF">2024-12-03T18:30:07Z</dcterms:created>
  <dcterms:modified xsi:type="dcterms:W3CDTF">2024-12-04T04:33:23Z</dcterms:modified>
</cp:coreProperties>
</file>